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Col>
    <a:lastRow>
      <a:tcTxStyle b="off"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lastRow>
    <a:firstRow>
      <a:tcTxStyle b="on"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firstRow>
  </a:tblStyle>
  <a:tblStyle styleId="{C7B018BB-80A7-4F77-B60F-C8B233D01FF8}" styleName="">
    <a:tblBg/>
    <a:wholeTbl>
      <a:tcTxStyle b="off" i="off">
        <a:font>
          <a:latin typeface="Helvetica Neue"/>
          <a:ea typeface="Helvetica Neue"/>
          <a:cs typeface="Helvetica Neue"/>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84E00"/>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firstRow>
  </a:tblStyle>
  <a:tblStyle styleId="{EEE7283C-3CF3-47DC-8721-378D4A62B228}" styleName="">
    <a:tblBg/>
    <a:wholeTbl>
      <a:tcTxStyle b="off" i="off">
        <a:font>
          <a:latin typeface="Helvetica Neue"/>
          <a:ea typeface="Helvetica Neue"/>
          <a:cs typeface="Helvetica Neue"/>
        </a:font>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firstRow>
  </a:tblStyle>
  <a:tblStyle styleId="{CF821DB8-F4EB-4A41-A1BA-3FCAFE7338EE}" styleName="">
    <a:tblBg/>
    <a:wholeTbl>
      <a:tcTxStyle b="off"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19728"/>
              <a:satOff val="5580"/>
              <a:lumOff val="-12961"/>
            </a:schemeClr>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firstRow>
  </a:tblStyle>
  <a:tblStyle styleId="{33BA23B1-9221-436E-865A-0063620EA4FD}" styleName="">
    <a:tblBg/>
    <a:wholeTbl>
      <a:tcTxStyle b="off" i="off">
        <a:font>
          <a:latin typeface="Helvetica Neue"/>
          <a:ea typeface="Helvetica Neue"/>
          <a:cs typeface="Helvetica Neue"/>
        </a:font>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98089"/>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firstRow>
  </a:tblStyle>
  <a:tblStyle styleId="{2708684C-4D16-4618-839F-0558EEFCDFE6}" styleName="">
    <a:tblBg/>
    <a:wholeTbl>
      <a:tcTxStyle b="off" i="off">
        <a:font>
          <a:latin typeface="Helvetica Neue"/>
          <a:ea typeface="Helvetica Neue"/>
          <a:cs typeface="Helvetica Neue"/>
        </a:font>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ff" i="off">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p:restoredTop sz="94577"/>
  </p:normalViewPr>
  <p:slideViewPr>
    <p:cSldViewPr snapToGrid="0" snapToObjects="1">
      <p:cViewPr varScale="1">
        <p:scale>
          <a:sx n="82" d="100"/>
          <a:sy n="82" d="100"/>
        </p:scale>
        <p:origin x="1304" y="168"/>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507393486"/>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2" name="Body Level One…"/>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ClrTx/>
              <a:buSzTx/>
              <a:buNone/>
              <a:defRPr sz="3700"/>
            </a:lvl1pPr>
            <a:lvl2pPr marL="0" indent="0" algn="ctr">
              <a:spcBef>
                <a:spcPts val="0"/>
              </a:spcBef>
              <a:buClrTx/>
              <a:buSzTx/>
              <a:buNone/>
              <a:defRPr sz="3700"/>
            </a:lvl2pPr>
            <a:lvl3pPr marL="0" indent="0" algn="ctr">
              <a:spcBef>
                <a:spcPts val="0"/>
              </a:spcBef>
              <a:buClrTx/>
              <a:buSzTx/>
              <a:buNone/>
              <a:defRPr sz="3700"/>
            </a:lvl3pPr>
            <a:lvl4pPr marL="0" indent="0" algn="ctr">
              <a:spcBef>
                <a:spcPts val="0"/>
              </a:spcBef>
              <a:buClrTx/>
              <a:buSzTx/>
              <a:buNone/>
              <a:defRPr sz="3700"/>
            </a:lvl4pPr>
            <a:lvl5pPr marL="0" indent="0" algn="ctr">
              <a:spcBef>
                <a:spcPts val="0"/>
              </a:spcBef>
              <a:buClrTx/>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647700" y="508000"/>
            <a:ext cx="12369801" cy="6142538"/>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270000" y="6718300"/>
            <a:ext cx="10464800" cy="1422400"/>
          </a:xfrm>
          <a:prstGeom prst="rect">
            <a:avLst/>
          </a:prstGeom>
        </p:spPr>
        <p:txBody>
          <a:bodyPr/>
          <a:lstStyle/>
          <a:p>
            <a:r>
              <a:t>Title Text</a:t>
            </a:r>
          </a:p>
        </p:txBody>
      </p:sp>
      <p:sp>
        <p:nvSpPr>
          <p:cNvPr id="22" name="Body Level One…"/>
          <p:cNvSpPr txBox="1">
            <a:spLocks noGrp="1"/>
          </p:cNvSpPr>
          <p:nvPr>
            <p:ph type="body" sz="quarter" idx="1"/>
          </p:nvPr>
        </p:nvSpPr>
        <p:spPr>
          <a:xfrm>
            <a:off x="1270000" y="8153400"/>
            <a:ext cx="10464800" cy="1130300"/>
          </a:xfrm>
          <a:prstGeom prst="rect">
            <a:avLst/>
          </a:prstGeom>
        </p:spPr>
        <p:txBody>
          <a:bodyPr anchor="t"/>
          <a:lstStyle>
            <a:lvl1pPr marL="0" indent="0" algn="ctr">
              <a:spcBef>
                <a:spcPts val="0"/>
              </a:spcBef>
              <a:buClrTx/>
              <a:buSzTx/>
              <a:buNone/>
              <a:defRPr sz="3700"/>
            </a:lvl1pPr>
            <a:lvl2pPr marL="0" indent="0" algn="ctr">
              <a:spcBef>
                <a:spcPts val="0"/>
              </a:spcBef>
              <a:buClrTx/>
              <a:buSzTx/>
              <a:buNone/>
              <a:defRPr sz="3700"/>
            </a:lvl2pPr>
            <a:lvl3pPr marL="0" indent="0" algn="ctr">
              <a:spcBef>
                <a:spcPts val="0"/>
              </a:spcBef>
              <a:buClrTx/>
              <a:buSzTx/>
              <a:buNone/>
              <a:defRPr sz="3700"/>
            </a:lvl3pPr>
            <a:lvl4pPr marL="0" indent="0" algn="ctr">
              <a:spcBef>
                <a:spcPts val="0"/>
              </a:spcBef>
              <a:buClrTx/>
              <a:buSzTx/>
              <a:buNone/>
              <a:defRPr sz="3700"/>
            </a:lvl4pPr>
            <a:lvl5pPr marL="0" indent="0" algn="ctr">
              <a:spcBef>
                <a:spcPts val="0"/>
              </a:spcBef>
              <a:buClrTx/>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225800"/>
            <a:ext cx="10464800" cy="33020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13"/>
          </p:nvPr>
        </p:nvSpPr>
        <p:spPr>
          <a:xfrm>
            <a:off x="2451058" y="-138499"/>
            <a:ext cx="13525502" cy="9017002"/>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Body Level One…"/>
          <p:cNvSpPr txBox="1">
            <a:spLocks noGrp="1"/>
          </p:cNvSpPr>
          <p:nvPr>
            <p:ph type="body" sz="quarter" idx="1"/>
          </p:nvPr>
        </p:nvSpPr>
        <p:spPr>
          <a:xfrm>
            <a:off x="952500" y="4724400"/>
            <a:ext cx="5334000" cy="4114800"/>
          </a:xfrm>
          <a:prstGeom prst="rect">
            <a:avLst/>
          </a:prstGeom>
        </p:spPr>
        <p:txBody>
          <a:bodyPr anchor="t"/>
          <a:lstStyle>
            <a:lvl1pPr marL="0" indent="0" algn="ctr">
              <a:spcBef>
                <a:spcPts val="0"/>
              </a:spcBef>
              <a:buClrTx/>
              <a:buSzTx/>
              <a:buNone/>
              <a:defRPr sz="3700"/>
            </a:lvl1pPr>
            <a:lvl2pPr marL="0" indent="0" algn="ctr">
              <a:spcBef>
                <a:spcPts val="0"/>
              </a:spcBef>
              <a:buClrTx/>
              <a:buSzTx/>
              <a:buNone/>
              <a:defRPr sz="3700"/>
            </a:lvl2pPr>
            <a:lvl3pPr marL="0" indent="0" algn="ctr">
              <a:spcBef>
                <a:spcPts val="0"/>
              </a:spcBef>
              <a:buClrTx/>
              <a:buSzTx/>
              <a:buNone/>
              <a:defRPr sz="3700"/>
            </a:lvl3pPr>
            <a:lvl4pPr marL="0" indent="0" algn="ctr">
              <a:spcBef>
                <a:spcPts val="0"/>
              </a:spcBef>
              <a:buClrTx/>
              <a:buSzTx/>
              <a:buNone/>
              <a:defRPr sz="3700"/>
            </a:lvl4pPr>
            <a:lvl5pPr marL="0" indent="0" algn="ctr">
              <a:spcBef>
                <a:spcPts val="0"/>
              </a:spcBef>
              <a:buClrTx/>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buClrTx/>
            </a:lvl1pPr>
            <a:lvl2pPr>
              <a:buClrTx/>
            </a:lvl2pPr>
            <a:lvl3pPr>
              <a:buClrTx/>
            </a:lvl3pPr>
            <a:lvl4pPr>
              <a:buClrTx/>
            </a:lvl4pPr>
            <a:lvl5pPr>
              <a:buClrTx/>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idx="13"/>
          </p:nvPr>
        </p:nvSpPr>
        <p:spPr>
          <a:xfrm>
            <a:off x="4473575" y="2032000"/>
            <a:ext cx="10287000" cy="68580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952500" y="2590800"/>
            <a:ext cx="5334000" cy="6286500"/>
          </a:xfrm>
          <a:prstGeom prst="rect">
            <a:avLst/>
          </a:prstGeom>
        </p:spPr>
        <p:txBody>
          <a:bodyPr/>
          <a:lstStyle>
            <a:lvl1pPr marL="342900" indent="-342900">
              <a:spcBef>
                <a:spcPts val="3200"/>
              </a:spcBef>
              <a:buClrTx/>
              <a:defRPr sz="2800"/>
            </a:lvl1pPr>
            <a:lvl2pPr marL="685800" indent="-342900">
              <a:spcBef>
                <a:spcPts val="3200"/>
              </a:spcBef>
              <a:buClrTx/>
              <a:defRPr sz="2800"/>
            </a:lvl2pPr>
            <a:lvl3pPr marL="1028700" indent="-342900">
              <a:spcBef>
                <a:spcPts val="3200"/>
              </a:spcBef>
              <a:buClrTx/>
              <a:defRPr sz="2800"/>
            </a:lvl3pPr>
            <a:lvl4pPr marL="1371600" indent="-342900">
              <a:spcBef>
                <a:spcPts val="3200"/>
              </a:spcBef>
              <a:buClrTx/>
              <a:defRPr sz="2800"/>
            </a:lvl4pPr>
            <a:lvl5pPr marL="1714500" indent="-342900">
              <a:spcBef>
                <a:spcPts val="3200"/>
              </a:spcBef>
              <a:buClrTx/>
              <a:defRPr sz="2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952500" y="1270000"/>
            <a:ext cx="11099800" cy="7213600"/>
          </a:xfrm>
          <a:prstGeom prst="rect">
            <a:avLst/>
          </a:prstGeom>
        </p:spPr>
        <p:txBody>
          <a:bodyPr/>
          <a:lstStyle>
            <a:lvl1pPr>
              <a:buClrTx/>
            </a:lvl1pPr>
            <a:lvl2pPr>
              <a:buClrTx/>
            </a:lvl2pPr>
            <a:lvl3pPr>
              <a:buClrTx/>
            </a:lvl3pPr>
            <a:lvl4pPr>
              <a:buClrTx/>
            </a:lvl4pPr>
            <a:lvl5pPr>
              <a:buClrTx/>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426200" y="4965700"/>
            <a:ext cx="5886450" cy="39243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737350" y="639233"/>
            <a:ext cx="5880100" cy="3920067"/>
          </a:xfrm>
          <a:prstGeom prst="rect">
            <a:avLst/>
          </a:prstGeom>
        </p:spPr>
        <p:txBody>
          <a:bodyPr lIns="91439" tIns="45719" rIns="91439" bIns="45719" anchor="t">
            <a:noAutofit/>
          </a:bodyPr>
          <a:lstStyle/>
          <a:p>
            <a:endParaRPr/>
          </a:p>
        </p:txBody>
      </p:sp>
      <p:sp>
        <p:nvSpPr>
          <p:cNvPr id="85" name="Image"/>
          <p:cNvSpPr>
            <a:spLocks noGrp="1"/>
          </p:cNvSpPr>
          <p:nvPr>
            <p:ph type="pic" idx="15"/>
          </p:nvPr>
        </p:nvSpPr>
        <p:spPr>
          <a:xfrm>
            <a:off x="-3400425" y="-127000"/>
            <a:ext cx="13525500" cy="90170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1270000" y="6362700"/>
            <a:ext cx="10464800" cy="461366"/>
          </a:xfrm>
          <a:prstGeom prst="rect">
            <a:avLst/>
          </a:prstGeom>
        </p:spPr>
        <p:txBody>
          <a:bodyPr anchor="t">
            <a:spAutoFit/>
          </a:bodyPr>
          <a:lstStyle>
            <a:lvl1pPr marL="0" indent="0" algn="ctr">
              <a:spcBef>
                <a:spcPts val="0"/>
              </a:spcBef>
              <a:buClrTx/>
              <a:buSzTx/>
              <a:buNone/>
              <a:defRPr sz="2400" i="1"/>
            </a:lvl1pPr>
          </a:lstStyle>
          <a:p>
            <a:r>
              <a:t>–Johnny Appleseed</a:t>
            </a:r>
          </a:p>
        </p:txBody>
      </p:sp>
      <p:sp>
        <p:nvSpPr>
          <p:cNvPr id="94" name="“Type a quote here.”"/>
          <p:cNvSpPr txBox="1">
            <a:spLocks noGrp="1"/>
          </p:cNvSpPr>
          <p:nvPr>
            <p:ph type="body" sz="quarter" idx="14"/>
          </p:nvPr>
        </p:nvSpPr>
        <p:spPr>
          <a:xfrm>
            <a:off x="1270000" y="4308599"/>
            <a:ext cx="10464800" cy="609776"/>
          </a:xfrm>
          <a:prstGeom prst="rect">
            <a:avLst/>
          </a:prstGeom>
        </p:spPr>
        <p:txBody>
          <a:bodyPr>
            <a:spAutoFit/>
          </a:bodyPr>
          <a:lstStyle>
            <a:lvl1pPr marL="0" indent="0" algn="ctr">
              <a:spcBef>
                <a:spcPts val="0"/>
              </a:spcBef>
              <a:buClrTx/>
              <a:buSzTx/>
              <a:buNone/>
              <a:defRPr sz="34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929606" y="-12700"/>
            <a:ext cx="16551777" cy="11034518"/>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FFFFFF"/>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
          <a:srgbClr val="FFFFFF"/>
        </a:buClr>
        <a:buSzPct val="145000"/>
        <a:buFontTx/>
        <a:buChar char="•"/>
        <a:tabLst/>
        <a:defRPr sz="3200" b="0" i="0" u="none" strike="noStrike" cap="none" spc="0" baseline="0">
          <a:solidFill>
            <a:srgbClr val="FFFFFF"/>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
          <a:srgbClr val="FFFFFF"/>
        </a:buClr>
        <a:buSzPct val="145000"/>
        <a:buFontTx/>
        <a:buChar char="•"/>
        <a:tabLst/>
        <a:defRPr sz="3200" b="0" i="0" u="none" strike="noStrike" cap="none" spc="0" baseline="0">
          <a:solidFill>
            <a:srgbClr val="FFFFFF"/>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
          <a:srgbClr val="FFFFFF"/>
        </a:buClr>
        <a:buSzPct val="145000"/>
        <a:buFontTx/>
        <a:buChar char="•"/>
        <a:tabLst/>
        <a:defRPr sz="3200" b="0" i="0" u="none" strike="noStrike" cap="none" spc="0" baseline="0">
          <a:solidFill>
            <a:srgbClr val="FFFFFF"/>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
          <a:srgbClr val="FFFFFF"/>
        </a:buClr>
        <a:buSzPct val="145000"/>
        <a:buFontTx/>
        <a:buChar char="•"/>
        <a:tabLst/>
        <a:defRPr sz="3200" b="0" i="0" u="none" strike="noStrike" cap="none" spc="0" baseline="0">
          <a:solidFill>
            <a:srgbClr val="FFFFFF"/>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
          <a:srgbClr val="FFFFFF"/>
        </a:buClr>
        <a:buSzPct val="145000"/>
        <a:buFontTx/>
        <a:buChar char="•"/>
        <a:tabLst/>
        <a:defRPr sz="3200" b="0" i="0" u="none" strike="noStrike" cap="none" spc="0" baseline="0">
          <a:solidFill>
            <a:srgbClr val="FFFFFF"/>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
          <a:srgbClr val="FFFFFF"/>
        </a:buClr>
        <a:buSzPct val="145000"/>
        <a:buFontTx/>
        <a:buChar char="•"/>
        <a:tabLst/>
        <a:defRPr sz="3200" b="0" i="0" u="none" strike="noStrike" cap="none" spc="0" baseline="0">
          <a:solidFill>
            <a:srgbClr val="FFFFFF"/>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
          <a:srgbClr val="FFFFFF"/>
        </a:buClr>
        <a:buSzPct val="145000"/>
        <a:buFontTx/>
        <a:buChar char="•"/>
        <a:tabLst/>
        <a:defRPr sz="3200" b="0" i="0" u="none" strike="noStrike" cap="none" spc="0" baseline="0">
          <a:solidFill>
            <a:srgbClr val="FFFFFF"/>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
          <a:srgbClr val="FFFFFF"/>
        </a:buClr>
        <a:buSzPct val="145000"/>
        <a:buFontTx/>
        <a:buChar char="•"/>
        <a:tabLst/>
        <a:defRPr sz="3200" b="0" i="0" u="none" strike="noStrike" cap="none" spc="0" baseline="0">
          <a:solidFill>
            <a:srgbClr val="FFFFFF"/>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
          <a:srgbClr val="FFFFFF"/>
        </a:buClr>
        <a:buSzPct val="145000"/>
        <a:buFontTx/>
        <a:buChar char="•"/>
        <a:tabLst/>
        <a:defRPr sz="3200" b="0" i="0" u="none" strike="noStrike" cap="none" spc="0" baseline="0">
          <a:solidFill>
            <a:srgbClr val="FFFFFF"/>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35.jpeg"/><Relationship Id="rId7" Type="http://schemas.openxmlformats.org/officeDocument/2006/relationships/image" Target="../media/image48.jpeg"/><Relationship Id="rId2"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png"/><Relationship Id="rId9" Type="http://schemas.openxmlformats.org/officeDocument/2006/relationships/image" Target="../media/image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he Rise of Craft Brewing in Indiana"/>
          <p:cNvSpPr txBox="1">
            <a:spLocks noGrp="1"/>
          </p:cNvSpPr>
          <p:nvPr>
            <p:ph type="ctrTitle"/>
          </p:nvPr>
        </p:nvSpPr>
        <p:spPr>
          <a:prstGeom prst="rect">
            <a:avLst/>
          </a:prstGeom>
        </p:spPr>
        <p:txBody>
          <a:bodyPr/>
          <a:lstStyle/>
          <a:p>
            <a:r>
              <a:t>The Rise of Craft Brewing in Indiana</a:t>
            </a:r>
          </a:p>
        </p:txBody>
      </p:sp>
      <p:sp>
        <p:nvSpPr>
          <p:cNvPr id="120" name="1999-2019:  Thirty Years of Fresh Local Beer"/>
          <p:cNvSpPr txBox="1">
            <a:spLocks noGrp="1"/>
          </p:cNvSpPr>
          <p:nvPr>
            <p:ph type="subTitle" sz="quarter" idx="1"/>
          </p:nvPr>
        </p:nvSpPr>
        <p:spPr>
          <a:prstGeom prst="rect">
            <a:avLst/>
          </a:prstGeom>
        </p:spPr>
        <p:txBody>
          <a:bodyPr/>
          <a:lstStyle>
            <a:lvl1pPr>
              <a:defRPr sz="3300"/>
            </a:lvl1pPr>
          </a:lstStyle>
          <a:p>
            <a:r>
              <a:rPr dirty="0"/>
              <a:t>1999-20</a:t>
            </a:r>
            <a:r>
              <a:rPr lang="en-US" dirty="0"/>
              <a:t>22</a:t>
            </a:r>
            <a:r>
              <a:rPr dirty="0"/>
              <a:t>:  Thirty</a:t>
            </a:r>
            <a:r>
              <a:rPr lang="en-US" dirty="0"/>
              <a:t>-Three</a:t>
            </a:r>
            <a:r>
              <a:rPr dirty="0"/>
              <a:t> Years of Fresh Local Beer</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fullsizeoutput_ea3.jpeg" descr="fullsizeoutput_ea3.jpeg"/>
          <p:cNvPicPr>
            <a:picLocks noGrp="1"/>
          </p:cNvPicPr>
          <p:nvPr>
            <p:ph type="pic" idx="13"/>
          </p:nvPr>
        </p:nvPicPr>
        <p:blipFill>
          <a:blip r:embed="rId2"/>
          <a:stretch>
            <a:fillRect/>
          </a:stretch>
        </p:blipFill>
        <p:spPr>
          <a:xfrm>
            <a:off x="6495894" y="601406"/>
            <a:ext cx="4401897" cy="3288867"/>
          </a:xfrm>
          <a:prstGeom prst="rect">
            <a:avLst/>
          </a:prstGeom>
          <a:ln w="9525">
            <a:round/>
          </a:ln>
        </p:spPr>
      </p:pic>
      <p:grpSp>
        <p:nvGrpSpPr>
          <p:cNvPr id="125" name="51Sv2P6UeWL._SX328_BO1,204,203,200_.jpg"/>
          <p:cNvGrpSpPr/>
          <p:nvPr/>
        </p:nvGrpSpPr>
        <p:grpSpPr>
          <a:xfrm>
            <a:off x="8357313" y="2736300"/>
            <a:ext cx="2679179" cy="4027000"/>
            <a:chOff x="0" y="0"/>
            <a:chExt cx="2679177" cy="4026999"/>
          </a:xfrm>
        </p:grpSpPr>
        <p:pic>
          <p:nvPicPr>
            <p:cNvPr id="124" name="51Sv2P6UeWL._SX328_BO1,204,203,200_.jpg" descr="51Sv2P6UeWL._SX328_BO1,204,203,200_.jpg"/>
            <p:cNvPicPr>
              <a:picLocks noChangeAspect="1"/>
            </p:cNvPicPr>
            <p:nvPr/>
          </p:nvPicPr>
          <p:blipFill>
            <a:blip r:embed="rId3"/>
            <a:srcRect l="920" t="3549" r="920"/>
            <a:stretch>
              <a:fillRect/>
            </a:stretch>
          </p:blipFill>
          <p:spPr>
            <a:xfrm>
              <a:off x="139700" y="165099"/>
              <a:ext cx="2399778" cy="3565600"/>
            </a:xfrm>
            <a:prstGeom prst="rect">
              <a:avLst/>
            </a:prstGeom>
            <a:ln>
              <a:noFill/>
            </a:ln>
            <a:effectLst/>
          </p:spPr>
        </p:pic>
        <p:pic>
          <p:nvPicPr>
            <p:cNvPr id="123" name="51Sv2P6UeWL._SX328_BO1,204,203,200_.jpg" descr="51Sv2P6UeWL._SX328_BO1,204,203,200_.jpg"/>
            <p:cNvPicPr>
              <a:picLocks/>
            </p:cNvPicPr>
            <p:nvPr/>
          </p:nvPicPr>
          <p:blipFill>
            <a:blip r:embed="rId4"/>
            <a:stretch>
              <a:fillRect/>
            </a:stretch>
          </p:blipFill>
          <p:spPr>
            <a:xfrm>
              <a:off x="0" y="0"/>
              <a:ext cx="2679178" cy="4027000"/>
            </a:xfrm>
            <a:prstGeom prst="rect">
              <a:avLst/>
            </a:prstGeom>
            <a:effectLst/>
          </p:spPr>
        </p:pic>
      </p:grpSp>
      <p:sp>
        <p:nvSpPr>
          <p:cNvPr id="126" name="1978- The US Congress passes legislation legalizing home brewing.  It allow each adult member of a household to produce up to 100 gallons of beer annually for personal consumption"/>
          <p:cNvSpPr txBox="1">
            <a:spLocks noGrp="1"/>
          </p:cNvSpPr>
          <p:nvPr>
            <p:ph type="title"/>
          </p:nvPr>
        </p:nvSpPr>
        <p:spPr>
          <a:xfrm>
            <a:off x="939800" y="601406"/>
            <a:ext cx="5334001" cy="3554041"/>
          </a:xfrm>
          <a:prstGeom prst="rect">
            <a:avLst/>
          </a:prstGeom>
        </p:spPr>
        <p:txBody>
          <a:bodyPr anchor="t"/>
          <a:lstStyle/>
          <a:p>
            <a:pPr algn="l">
              <a:defRPr sz="3000" b="1">
                <a:latin typeface="Helvetica Neue"/>
                <a:ea typeface="Helvetica Neue"/>
                <a:cs typeface="Helvetica Neue"/>
                <a:sym typeface="Helvetica Neue"/>
              </a:defRPr>
            </a:pPr>
            <a:r>
              <a:t>1978- </a:t>
            </a:r>
            <a:r>
              <a:rPr b="0" i="1"/>
              <a:t>The US Congress passes legislation legalizing home brewing.  It allow each adult member of a household to produce up to 100 gallons of beer annually for personal consumption</a:t>
            </a:r>
          </a:p>
        </p:txBody>
      </p:sp>
      <p:grpSp>
        <p:nvGrpSpPr>
          <p:cNvPr id="129" name="20150924__20150925_A4_FE25STPAPAZIANp1.jpg"/>
          <p:cNvGrpSpPr/>
          <p:nvPr/>
        </p:nvGrpSpPr>
        <p:grpSpPr>
          <a:xfrm>
            <a:off x="8516793" y="5595882"/>
            <a:ext cx="4218741" cy="3418914"/>
            <a:chOff x="0" y="0"/>
            <a:chExt cx="4218739" cy="3418913"/>
          </a:xfrm>
        </p:grpSpPr>
        <p:pic>
          <p:nvPicPr>
            <p:cNvPr id="128" name="20150924__20150925_A4_FE25STPAPAZIANp1.jpg" descr="20150924__20150925_A4_FE25STPAPAZIANp1.jpg"/>
            <p:cNvPicPr>
              <a:picLocks noChangeAspect="1"/>
            </p:cNvPicPr>
            <p:nvPr/>
          </p:nvPicPr>
          <p:blipFill>
            <a:blip r:embed="rId5"/>
            <a:srcRect l="11026" t="2668" r="20231" b="13780"/>
            <a:stretch>
              <a:fillRect/>
            </a:stretch>
          </p:blipFill>
          <p:spPr>
            <a:xfrm>
              <a:off x="139700" y="165099"/>
              <a:ext cx="3939340" cy="3088715"/>
            </a:xfrm>
            <a:prstGeom prst="rect">
              <a:avLst/>
            </a:prstGeom>
            <a:ln>
              <a:noFill/>
            </a:ln>
            <a:effectLst/>
          </p:spPr>
        </p:pic>
        <p:pic>
          <p:nvPicPr>
            <p:cNvPr id="127" name="20150924__20150925_A4_FE25STPAPAZIANp1.jpg" descr="20150924__20150925_A4_FE25STPAPAZIANp1.jpg"/>
            <p:cNvPicPr>
              <a:picLocks/>
            </p:cNvPicPr>
            <p:nvPr/>
          </p:nvPicPr>
          <p:blipFill>
            <a:blip r:embed="rId6"/>
            <a:stretch>
              <a:fillRect/>
            </a:stretch>
          </p:blipFill>
          <p:spPr>
            <a:xfrm>
              <a:off x="0" y="-1"/>
              <a:ext cx="4218740" cy="3418915"/>
            </a:xfrm>
            <a:prstGeom prst="rect">
              <a:avLst/>
            </a:prstGeom>
            <a:effectLst/>
          </p:spPr>
        </p:pic>
      </p:grpSp>
      <p:sp>
        <p:nvSpPr>
          <p:cNvPr id="130" name="1980- Charlie Papazian releases The Complete Joy of Home Brewing, which becomes a virtual brewing bible for a new generation of brewers, myself included"/>
          <p:cNvSpPr txBox="1"/>
          <p:nvPr/>
        </p:nvSpPr>
        <p:spPr>
          <a:xfrm>
            <a:off x="939800" y="5137367"/>
            <a:ext cx="5334000" cy="328886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algn="l">
              <a:defRPr sz="3000"/>
            </a:pPr>
            <a:r>
              <a:t>1980- </a:t>
            </a:r>
            <a:r>
              <a:rPr b="0" i="1"/>
              <a:t>Charlie Papazian releases</a:t>
            </a:r>
            <a:r>
              <a:rPr b="0">
                <a:latin typeface="+mn-lt"/>
                <a:ea typeface="+mn-ea"/>
                <a:cs typeface="+mn-cs"/>
                <a:sym typeface="Helvetica Neue Medium"/>
              </a:rPr>
              <a:t> </a:t>
            </a:r>
            <a:r>
              <a:rPr b="0" u="sng">
                <a:latin typeface="+mn-lt"/>
                <a:ea typeface="+mn-ea"/>
                <a:cs typeface="+mn-cs"/>
                <a:sym typeface="Helvetica Neue Medium"/>
              </a:rPr>
              <a:t>The Complete Joy of Home Brewing</a:t>
            </a:r>
            <a:r>
              <a:rPr b="0" i="1"/>
              <a:t>, which becomes a virtual brewing bible for a new generation of brewers, myself included</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Falstafflogo.jpg" descr="Falstafflogo.jpg"/>
          <p:cNvPicPr>
            <a:picLocks noGrp="1"/>
          </p:cNvPicPr>
          <p:nvPr>
            <p:ph type="pic" idx="13"/>
          </p:nvPr>
        </p:nvPicPr>
        <p:blipFill>
          <a:blip r:embed="rId2"/>
          <a:stretch>
            <a:fillRect/>
          </a:stretch>
        </p:blipFill>
        <p:spPr>
          <a:xfrm>
            <a:off x="7025084" y="644326"/>
            <a:ext cx="4720623" cy="3969121"/>
          </a:xfrm>
          <a:prstGeom prst="rect">
            <a:avLst/>
          </a:prstGeom>
          <a:ln w="9525">
            <a:round/>
          </a:ln>
        </p:spPr>
      </p:pic>
      <p:sp>
        <p:nvSpPr>
          <p:cNvPr id="133" name="1988- From a high of over 200 breweries at the turn of the 20th century, only two commercial breweries remain in the state:  Falstaff/General Brewing in Ft Wayne and Evansville Brewing in Evansville.  Though owned &amp; operated by large brewing entities, both would close by the end of 1997"/>
          <p:cNvSpPr txBox="1">
            <a:spLocks noGrp="1"/>
          </p:cNvSpPr>
          <p:nvPr>
            <p:ph type="title"/>
          </p:nvPr>
        </p:nvSpPr>
        <p:spPr>
          <a:xfrm>
            <a:off x="939800" y="2227398"/>
            <a:ext cx="5334001" cy="5298804"/>
          </a:xfrm>
          <a:prstGeom prst="rect">
            <a:avLst/>
          </a:prstGeom>
        </p:spPr>
        <p:txBody>
          <a:bodyPr anchor="t"/>
          <a:lstStyle/>
          <a:p>
            <a:pPr algn="l">
              <a:defRPr sz="3000" b="1">
                <a:latin typeface="Helvetica Neue"/>
                <a:ea typeface="Helvetica Neue"/>
                <a:cs typeface="Helvetica Neue"/>
                <a:sym typeface="Helvetica Neue"/>
              </a:defRPr>
            </a:pPr>
            <a:r>
              <a:t>1988- </a:t>
            </a:r>
            <a:r>
              <a:rPr b="0" i="1"/>
              <a:t>From a high of over 200 breweries at the turn of the 20th century, only two commercial breweries remain in the state:  Falstaff/General Brewing in Ft Wayne and Evansville Brewing in Evansville.  Though owned &amp; operated by large brewing entities, both would close by the end of 1997</a:t>
            </a:r>
          </a:p>
        </p:txBody>
      </p:sp>
      <p:grpSp>
        <p:nvGrpSpPr>
          <p:cNvPr id="136" name="EBA-original.jpg"/>
          <p:cNvGrpSpPr/>
          <p:nvPr/>
        </p:nvGrpSpPr>
        <p:grpSpPr>
          <a:xfrm>
            <a:off x="7025084" y="4797226"/>
            <a:ext cx="4720623" cy="3969121"/>
            <a:chOff x="0" y="0"/>
            <a:chExt cx="4720621" cy="3969120"/>
          </a:xfrm>
        </p:grpSpPr>
        <p:pic>
          <p:nvPicPr>
            <p:cNvPr id="135" name="EBA-original.jpg" descr="EBA-original.jpg"/>
            <p:cNvPicPr>
              <a:picLocks/>
            </p:cNvPicPr>
            <p:nvPr/>
          </p:nvPicPr>
          <p:blipFill>
            <a:blip r:embed="rId3"/>
            <a:srcRect l="4775" t="8169" r="4775" b="17721"/>
            <a:stretch>
              <a:fillRect/>
            </a:stretch>
          </p:blipFill>
          <p:spPr>
            <a:xfrm>
              <a:off x="139700" y="165100"/>
              <a:ext cx="4441222" cy="3638921"/>
            </a:xfrm>
            <a:prstGeom prst="rect">
              <a:avLst/>
            </a:prstGeom>
            <a:ln>
              <a:noFill/>
            </a:ln>
            <a:effectLst/>
          </p:spPr>
        </p:pic>
        <p:pic>
          <p:nvPicPr>
            <p:cNvPr id="134" name="EBA-original.jpg" descr="EBA-original.jpg"/>
            <p:cNvPicPr>
              <a:picLocks/>
            </p:cNvPicPr>
            <p:nvPr/>
          </p:nvPicPr>
          <p:blipFill>
            <a:blip r:embed="rId4"/>
            <a:stretch>
              <a:fillRect/>
            </a:stretch>
          </p:blipFill>
          <p:spPr>
            <a:xfrm>
              <a:off x="-1" y="0"/>
              <a:ext cx="4720623" cy="3969121"/>
            </a:xfrm>
            <a:prstGeom prst="rect">
              <a:avLst/>
            </a:prstGeom>
            <a:effectLst/>
          </p:spPr>
        </p:pic>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poster.jpg" descr="poster.jpg"/>
          <p:cNvPicPr>
            <a:picLocks noGrp="1"/>
          </p:cNvPicPr>
          <p:nvPr>
            <p:ph type="pic" idx="13"/>
          </p:nvPr>
        </p:nvPicPr>
        <p:blipFill>
          <a:blip r:embed="rId2"/>
          <a:stretch>
            <a:fillRect/>
          </a:stretch>
        </p:blipFill>
        <p:spPr>
          <a:xfrm>
            <a:off x="6578600" y="473819"/>
            <a:ext cx="5613401" cy="8547101"/>
          </a:xfrm>
          <a:prstGeom prst="rect">
            <a:avLst/>
          </a:prstGeom>
          <a:ln w="9525">
            <a:round/>
          </a:ln>
        </p:spPr>
      </p:pic>
      <p:sp>
        <p:nvSpPr>
          <p:cNvPr id="139" name="1989- Taking a name from Indianapolis brewing history, Indianapolis Brewing Company opens its doors to be come the first modern “micro brewery” in the state.  The 20 bbl brewery operated strictly as a production facility.  At the time, Indiana law prohibited breweries from serving their own product by the glass or holding a separate retail permit.  The ownership at IBC was kind enough to open their doors to the home brewing community for tours and meetings."/>
          <p:cNvSpPr txBox="1">
            <a:spLocks noGrp="1"/>
          </p:cNvSpPr>
          <p:nvPr>
            <p:ph type="title"/>
          </p:nvPr>
        </p:nvSpPr>
        <p:spPr>
          <a:xfrm>
            <a:off x="952500" y="635000"/>
            <a:ext cx="5334000" cy="8224740"/>
          </a:xfrm>
          <a:prstGeom prst="rect">
            <a:avLst/>
          </a:prstGeom>
        </p:spPr>
        <p:txBody>
          <a:bodyPr anchor="t"/>
          <a:lstStyle/>
          <a:p>
            <a:pPr algn="l">
              <a:defRPr sz="3000" b="1">
                <a:latin typeface="Helvetica Neue"/>
                <a:ea typeface="Helvetica Neue"/>
                <a:cs typeface="Helvetica Neue"/>
                <a:sym typeface="Helvetica Neue"/>
              </a:defRPr>
            </a:pPr>
            <a:r>
              <a:t>1989- </a:t>
            </a:r>
            <a:r>
              <a:rPr b="0" i="1"/>
              <a:t>Taking a name from Indianapolis brewing history, Indianapolis Brewing Company opens its doors to be come the first modern “micro brewery” in the state.  The 20 bbl brewery operated strictly as a production facility.  At the time, Indiana law prohibited breweries from serving their own product by the glass or holding a separate retail permit.  The ownership at IBC was kind enough to open their doors to the home brewing community for tours and meetings.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Broad-Ripple-Brewpub-Indianapolis-Menu-Deals.jpg" descr="Broad-Ripple-Brewpub-Indianapolis-Menu-Deals.jpg"/>
          <p:cNvPicPr>
            <a:picLocks noGrp="1"/>
          </p:cNvPicPr>
          <p:nvPr>
            <p:ph type="pic" idx="13"/>
          </p:nvPr>
        </p:nvPicPr>
        <p:blipFill>
          <a:blip r:embed="rId2"/>
          <a:stretch>
            <a:fillRect/>
          </a:stretch>
        </p:blipFill>
        <p:spPr>
          <a:xfrm>
            <a:off x="6230319" y="742414"/>
            <a:ext cx="6309962" cy="2390792"/>
          </a:xfrm>
          <a:prstGeom prst="rect">
            <a:avLst/>
          </a:prstGeom>
          <a:ln w="9525">
            <a:round/>
          </a:ln>
        </p:spPr>
      </p:pic>
      <p:sp>
        <p:nvSpPr>
          <p:cNvPr id="142" name="1990- Broad Ripple Brewpub and Broad Ripple Brewing Company open simultaneously in adjacent locations in Broad Ripple Village, Indianapolis.  Though viewed by the public as simply the Broad Ripple Brewpub, they had to operate as two separate entities.  John Hill owned the brewery while his wife, Nancy, owned the brewpub.  With this creative approach, the Hills received permission from the Alcohol Tobacco Commission to provide for bulk transfer from the brewery into tanks in the restaurant.  This set the stage for future legislation for Indiana’s small brewers."/>
          <p:cNvSpPr txBox="1">
            <a:spLocks noGrp="1"/>
          </p:cNvSpPr>
          <p:nvPr>
            <p:ph type="title"/>
          </p:nvPr>
        </p:nvSpPr>
        <p:spPr>
          <a:xfrm>
            <a:off x="952500" y="635000"/>
            <a:ext cx="5334000" cy="8224740"/>
          </a:xfrm>
          <a:prstGeom prst="rect">
            <a:avLst/>
          </a:prstGeom>
        </p:spPr>
        <p:txBody>
          <a:bodyPr anchor="t"/>
          <a:lstStyle/>
          <a:p>
            <a:pPr algn="l" defTabSz="537463">
              <a:defRPr sz="2760" b="1">
                <a:latin typeface="Helvetica Neue"/>
                <a:ea typeface="Helvetica Neue"/>
                <a:cs typeface="Helvetica Neue"/>
                <a:sym typeface="Helvetica Neue"/>
              </a:defRPr>
            </a:pPr>
            <a:r>
              <a:t>1990-</a:t>
            </a:r>
            <a:r>
              <a:rPr b="0" i="1"/>
              <a:t> Broad Ripple Brewpub and Broad Ripple Brewing Company open simultaneously in adjacent locations in Broad Ripple Village, Indianapolis.  Though viewed by the public as simply the Broad Ripple Brewpub, they had to operate as two separate entities.  John Hill owned the brewery while his wife, Nancy, owned the brewpub.  With this creative approach, the Hills received permission from the Alcohol Tobacco Commission to provide for bulk transfer from the brewery into tanks in the restaurant.  This set the stage for future legislation for Indiana’s small brewers.</a:t>
            </a:r>
          </a:p>
        </p:txBody>
      </p:sp>
      <p:grpSp>
        <p:nvGrpSpPr>
          <p:cNvPr id="145" name="0215-askmeanything.jpg"/>
          <p:cNvGrpSpPr/>
          <p:nvPr/>
        </p:nvGrpSpPr>
        <p:grpSpPr>
          <a:xfrm>
            <a:off x="7516257" y="3581085"/>
            <a:ext cx="3738086" cy="5126964"/>
            <a:chOff x="0" y="0"/>
            <a:chExt cx="3738084" cy="5126963"/>
          </a:xfrm>
        </p:grpSpPr>
        <p:pic>
          <p:nvPicPr>
            <p:cNvPr id="144" name="0215-askmeanything.jpg" descr="0215-askmeanything.jpg"/>
            <p:cNvPicPr>
              <a:picLocks/>
            </p:cNvPicPr>
            <p:nvPr/>
          </p:nvPicPr>
          <p:blipFill>
            <a:blip r:embed="rId3"/>
            <a:srcRect l="535" t="4266" r="535" b="4266"/>
            <a:stretch>
              <a:fillRect/>
            </a:stretch>
          </p:blipFill>
          <p:spPr>
            <a:xfrm>
              <a:off x="139699" y="165100"/>
              <a:ext cx="3458686" cy="4796763"/>
            </a:xfrm>
            <a:prstGeom prst="rect">
              <a:avLst/>
            </a:prstGeom>
            <a:ln>
              <a:noFill/>
            </a:ln>
            <a:effectLst/>
          </p:spPr>
        </p:pic>
        <p:pic>
          <p:nvPicPr>
            <p:cNvPr id="143" name="0215-askmeanything.jpg" descr="0215-askmeanything.jpg"/>
            <p:cNvPicPr>
              <a:picLocks/>
            </p:cNvPicPr>
            <p:nvPr/>
          </p:nvPicPr>
          <p:blipFill>
            <a:blip r:embed="rId4"/>
            <a:stretch>
              <a:fillRect/>
            </a:stretch>
          </p:blipFill>
          <p:spPr>
            <a:xfrm>
              <a:off x="0" y="-1"/>
              <a:ext cx="3738085" cy="5126964"/>
            </a:xfrm>
            <a:prstGeom prst="rect">
              <a:avLst/>
            </a:prstGeom>
            <a:effectLst/>
          </p:spPr>
        </p:pic>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 name="brew_1183.jpg" descr="brew_1183.jpg"/>
          <p:cNvPicPr>
            <a:picLocks noGrp="1"/>
          </p:cNvPicPr>
          <p:nvPr>
            <p:ph type="pic" idx="13"/>
          </p:nvPr>
        </p:nvPicPr>
        <p:blipFill>
          <a:blip r:embed="rId2"/>
          <a:stretch>
            <a:fillRect/>
          </a:stretch>
        </p:blipFill>
        <p:spPr>
          <a:xfrm>
            <a:off x="7113190" y="653922"/>
            <a:ext cx="4544209" cy="3398500"/>
          </a:xfrm>
          <a:prstGeom prst="rect">
            <a:avLst/>
          </a:prstGeom>
          <a:ln w="9525">
            <a:round/>
          </a:ln>
        </p:spPr>
      </p:pic>
      <p:sp>
        <p:nvSpPr>
          <p:cNvPr id="148" name="1992- Following a plan similar to the Hills, Tom Schmidt and partners open Mishawaka Brewing Company and their adjacent brewpub.  Again, the ATC approves a bulk transfer situation from the brewery to the restaurant."/>
          <p:cNvSpPr txBox="1">
            <a:spLocks noGrp="1"/>
          </p:cNvSpPr>
          <p:nvPr>
            <p:ph type="title"/>
          </p:nvPr>
        </p:nvSpPr>
        <p:spPr>
          <a:prstGeom prst="rect">
            <a:avLst/>
          </a:prstGeom>
        </p:spPr>
        <p:txBody>
          <a:bodyPr anchor="t"/>
          <a:lstStyle/>
          <a:p>
            <a:pPr algn="l">
              <a:defRPr sz="3000" b="1">
                <a:latin typeface="Helvetica Neue"/>
                <a:ea typeface="Helvetica Neue"/>
                <a:cs typeface="Helvetica Neue"/>
                <a:sym typeface="Helvetica Neue"/>
              </a:defRPr>
            </a:pPr>
            <a:r>
              <a:t>1992- </a:t>
            </a:r>
            <a:r>
              <a:rPr b="0" i="1"/>
              <a:t>Following a plan similar to the Hills, Tom Schmidt and partners open Mishawaka Brewing Company and their adjacent brewpub.  Again, the ATC approves a bulk transfer situation from the brewery to the restaurant.</a:t>
            </a:r>
          </a:p>
        </p:txBody>
      </p:sp>
      <p:sp>
        <p:nvSpPr>
          <p:cNvPr id="149" name="1993- Taking the lead from the Broad Ripple and Mishawaka, Greg Emig, his wife Nancy, and brother Joe begin construction on a new brewery and brewpub in an old furniture building on Main St in downtown Lafayette."/>
          <p:cNvSpPr txBox="1"/>
          <p:nvPr/>
        </p:nvSpPr>
        <p:spPr>
          <a:xfrm>
            <a:off x="952500" y="4787900"/>
            <a:ext cx="5334000" cy="3987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algn="l">
              <a:defRPr sz="3000"/>
            </a:pPr>
            <a:r>
              <a:t>1993- </a:t>
            </a:r>
            <a:r>
              <a:rPr b="0" i="1"/>
              <a:t>Taking the lead from the Broad Ripple and Mishawaka, Greg Emig, his wife Nancy, and brother Joe begin construction on a new brewery and brewpub in an old furniture building on Main St in downtown Lafayette.</a:t>
            </a:r>
          </a:p>
        </p:txBody>
      </p:sp>
      <p:grpSp>
        <p:nvGrpSpPr>
          <p:cNvPr id="152" name="93_07 awning installation.jpeg"/>
          <p:cNvGrpSpPr/>
          <p:nvPr/>
        </p:nvGrpSpPr>
        <p:grpSpPr>
          <a:xfrm>
            <a:off x="7113190" y="5082579"/>
            <a:ext cx="4544209" cy="3398499"/>
            <a:chOff x="0" y="0"/>
            <a:chExt cx="4544208" cy="3398498"/>
          </a:xfrm>
        </p:grpSpPr>
        <p:pic>
          <p:nvPicPr>
            <p:cNvPr id="151" name="93_07 awning installation.jpeg" descr="93_07 awning installation.jpeg"/>
            <p:cNvPicPr>
              <a:picLocks/>
            </p:cNvPicPr>
            <p:nvPr/>
          </p:nvPicPr>
          <p:blipFill>
            <a:blip r:embed="rId3"/>
            <a:srcRect l="1993" r="1993"/>
            <a:stretch>
              <a:fillRect/>
            </a:stretch>
          </p:blipFill>
          <p:spPr>
            <a:xfrm>
              <a:off x="139700" y="165100"/>
              <a:ext cx="4264809" cy="3068299"/>
            </a:xfrm>
            <a:prstGeom prst="rect">
              <a:avLst/>
            </a:prstGeom>
            <a:ln>
              <a:noFill/>
            </a:ln>
            <a:effectLst/>
          </p:spPr>
        </p:pic>
        <p:pic>
          <p:nvPicPr>
            <p:cNvPr id="150" name="93_07 awning installation.jpeg" descr="93_07 awning installation.jpeg"/>
            <p:cNvPicPr>
              <a:picLocks/>
            </p:cNvPicPr>
            <p:nvPr/>
          </p:nvPicPr>
          <p:blipFill>
            <a:blip r:embed="rId4"/>
            <a:stretch>
              <a:fillRect/>
            </a:stretch>
          </p:blipFill>
          <p:spPr>
            <a:xfrm>
              <a:off x="-1" y="-1"/>
              <a:ext cx="4544210" cy="3398500"/>
            </a:xfrm>
            <a:prstGeom prst="rect">
              <a:avLst/>
            </a:prstGeom>
            <a:effectLst/>
          </p:spPr>
        </p:pic>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fullsizeoutput_eaf.jpeg" descr="fullsizeoutput_eaf.jpeg"/>
          <p:cNvPicPr>
            <a:picLocks noGrp="1"/>
          </p:cNvPicPr>
          <p:nvPr>
            <p:ph type="pic" idx="13"/>
          </p:nvPr>
        </p:nvPicPr>
        <p:blipFill>
          <a:blip r:embed="rId2"/>
          <a:stretch>
            <a:fillRect/>
          </a:stretch>
        </p:blipFill>
        <p:spPr>
          <a:xfrm>
            <a:off x="6578600" y="594545"/>
            <a:ext cx="5613401" cy="8008126"/>
          </a:xfrm>
          <a:prstGeom prst="rect">
            <a:avLst/>
          </a:prstGeom>
          <a:ln w="9525">
            <a:round/>
          </a:ln>
        </p:spPr>
      </p:pic>
      <p:sp>
        <p:nvSpPr>
          <p:cNvPr id="155" name="1993- During construction, Greg Emig is contacted by Jeff Mease, owner of Pizza Express and Lennie’s in Bloomington, seeking to pursue formal brewpub legislation in Indiana.  Mease and Emig meet with Bloomington area legislators to draft a new small brewer bill.  The bill passes on the first attempt and goes into effect on July 1, 1993.  The Emigs amend their applications to the state and Lafayette Brewing Co is issued the very first small brewers permit in the state."/>
          <p:cNvSpPr txBox="1">
            <a:spLocks noGrp="1"/>
          </p:cNvSpPr>
          <p:nvPr>
            <p:ph type="body" sz="half" idx="1"/>
          </p:nvPr>
        </p:nvSpPr>
        <p:spPr>
          <a:xfrm>
            <a:off x="952500" y="622300"/>
            <a:ext cx="5334000" cy="8216901"/>
          </a:xfrm>
          <a:prstGeom prst="rect">
            <a:avLst/>
          </a:prstGeom>
        </p:spPr>
        <p:txBody>
          <a:bodyPr/>
          <a:lstStyle/>
          <a:p>
            <a:pPr algn="l" defTabSz="578358">
              <a:defRPr sz="2970" b="1"/>
            </a:pPr>
            <a:r>
              <a:t>1993- </a:t>
            </a:r>
            <a:r>
              <a:rPr b="0" i="1"/>
              <a:t>During construction, Greg Emig is contacted by Jeff Mease, owner of Pizza Express and Lennie’s in Bloomington, seeking to pursue formal brewpub legislation in Indiana.  Mease and Emig meet with Bloomington area legislators to draft a new small brewer bill.  The bill passes on the first attempt and goes into effect on July 1, 1993.  The Emigs amend their applications to the state and Lafayette Brewing Co is issued the very first small brewers permit in the state.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fullsizeoutput_ea7.jpeg" descr="fullsizeoutput_ea7.jpeg"/>
          <p:cNvPicPr>
            <a:picLocks noGrp="1"/>
          </p:cNvPicPr>
          <p:nvPr>
            <p:ph type="pic" idx="13"/>
          </p:nvPr>
        </p:nvPicPr>
        <p:blipFill>
          <a:blip r:embed="rId2"/>
          <a:stretch>
            <a:fillRect/>
          </a:stretch>
        </p:blipFill>
        <p:spPr>
          <a:xfrm>
            <a:off x="6578600" y="473819"/>
            <a:ext cx="2783855" cy="2806066"/>
          </a:xfrm>
          <a:prstGeom prst="rect">
            <a:avLst/>
          </a:prstGeom>
          <a:ln w="9525">
            <a:round/>
          </a:ln>
        </p:spPr>
      </p:pic>
      <p:sp>
        <p:nvSpPr>
          <p:cNvPr id="158" name="1994 to 1999- With the new small brewer legislation in place, breweries begin opening across the state.  In all, 20 breweries would open in Indiana before the end of the decade, among them:  Jeff Mease’s Bloomington Brewing, Oaken Barrel (Greenwood), Three Floyd’s (Hammond), Mad Anthony (Ft Wayne) and Upland (Bloomington).  Unfortunately, the late ‘90s also saw several other Indiana breweries open and subsequently close.  The national media declares the microbrewery “fad” as dead."/>
          <p:cNvSpPr txBox="1">
            <a:spLocks noGrp="1"/>
          </p:cNvSpPr>
          <p:nvPr>
            <p:ph type="body" sz="half" idx="1"/>
          </p:nvPr>
        </p:nvSpPr>
        <p:spPr>
          <a:xfrm>
            <a:off x="952500" y="622300"/>
            <a:ext cx="5334000" cy="8216901"/>
          </a:xfrm>
          <a:prstGeom prst="rect">
            <a:avLst/>
          </a:prstGeom>
        </p:spPr>
        <p:txBody>
          <a:bodyPr>
            <a:normAutofit lnSpcReduction="10000"/>
          </a:bodyPr>
          <a:lstStyle/>
          <a:p>
            <a:pPr algn="l" defTabSz="578358">
              <a:defRPr sz="2970" b="1"/>
            </a:pPr>
            <a:r>
              <a:t>1994 to 1999- </a:t>
            </a:r>
            <a:r>
              <a:rPr b="0" i="1"/>
              <a:t>With the new small brewer legislation in place, breweries begin opening across the state.  In all, 20 breweries would open in Indiana before the end of the decade, among them:  Jeff Mease’s Bloomington Brewing, Oaken Barrel (Greenwood), Three Floyd’s (Hammond), Mad Anthony (Ft Wayne) and Upland (Bloomington).  Unfortunately, the late ‘90s also saw several other Indiana breweries open and subsequently close.  The national media declares the microbrewery “fad” as dead.</a:t>
            </a:r>
          </a:p>
        </p:txBody>
      </p:sp>
      <p:grpSp>
        <p:nvGrpSpPr>
          <p:cNvPr id="161" name="ThreeFloydsLogo.jpg"/>
          <p:cNvGrpSpPr/>
          <p:nvPr/>
        </p:nvGrpSpPr>
        <p:grpSpPr>
          <a:xfrm>
            <a:off x="9022105" y="2733746"/>
            <a:ext cx="2783855" cy="2806066"/>
            <a:chOff x="0" y="0"/>
            <a:chExt cx="2783854" cy="2806064"/>
          </a:xfrm>
        </p:grpSpPr>
        <p:pic>
          <p:nvPicPr>
            <p:cNvPr id="160" name="ThreeFloydsLogo.jpg" descr="ThreeFloydsLogo.jpg"/>
            <p:cNvPicPr>
              <a:picLocks/>
            </p:cNvPicPr>
            <p:nvPr/>
          </p:nvPicPr>
          <p:blipFill>
            <a:blip r:embed="rId3"/>
            <a:srcRect t="2218" b="2218"/>
            <a:stretch>
              <a:fillRect/>
            </a:stretch>
          </p:blipFill>
          <p:spPr>
            <a:xfrm>
              <a:off x="139700" y="165100"/>
              <a:ext cx="2504455" cy="2475865"/>
            </a:xfrm>
            <a:prstGeom prst="rect">
              <a:avLst/>
            </a:prstGeom>
            <a:ln>
              <a:noFill/>
            </a:ln>
            <a:effectLst/>
          </p:spPr>
        </p:pic>
        <p:pic>
          <p:nvPicPr>
            <p:cNvPr id="159" name="ThreeFloydsLogo.jpg" descr="ThreeFloydsLogo.jpg"/>
            <p:cNvPicPr>
              <a:picLocks/>
            </p:cNvPicPr>
            <p:nvPr/>
          </p:nvPicPr>
          <p:blipFill>
            <a:blip r:embed="rId4"/>
            <a:stretch>
              <a:fillRect/>
            </a:stretch>
          </p:blipFill>
          <p:spPr>
            <a:xfrm>
              <a:off x="-1" y="0"/>
              <a:ext cx="2783856" cy="2806065"/>
            </a:xfrm>
            <a:prstGeom prst="rect">
              <a:avLst/>
            </a:prstGeom>
            <a:effectLst/>
          </p:spPr>
        </p:pic>
      </p:grpSp>
      <p:grpSp>
        <p:nvGrpSpPr>
          <p:cNvPr id="164" name="brew_311.jpg"/>
          <p:cNvGrpSpPr/>
          <p:nvPr/>
        </p:nvGrpSpPr>
        <p:grpSpPr>
          <a:xfrm>
            <a:off x="6578600" y="5253521"/>
            <a:ext cx="3623838" cy="2300714"/>
            <a:chOff x="0" y="0"/>
            <a:chExt cx="3623837" cy="2300712"/>
          </a:xfrm>
        </p:grpSpPr>
        <p:pic>
          <p:nvPicPr>
            <p:cNvPr id="163" name="brew_311.jpg" descr="brew_311.jpg"/>
            <p:cNvPicPr>
              <a:picLocks/>
            </p:cNvPicPr>
            <p:nvPr/>
          </p:nvPicPr>
          <p:blipFill>
            <a:blip r:embed="rId5"/>
            <a:srcRect/>
            <a:stretch>
              <a:fillRect/>
            </a:stretch>
          </p:blipFill>
          <p:spPr>
            <a:xfrm>
              <a:off x="154460" y="165099"/>
              <a:ext cx="3328569" cy="1970514"/>
            </a:xfrm>
            <a:prstGeom prst="rect">
              <a:avLst/>
            </a:prstGeom>
            <a:ln>
              <a:noFill/>
            </a:ln>
            <a:effectLst/>
          </p:spPr>
        </p:pic>
        <p:pic>
          <p:nvPicPr>
            <p:cNvPr id="162" name="brew_311.jpg" descr="brew_311.jpg"/>
            <p:cNvPicPr>
              <a:picLocks/>
            </p:cNvPicPr>
            <p:nvPr/>
          </p:nvPicPr>
          <p:blipFill>
            <a:blip r:embed="rId6"/>
            <a:stretch>
              <a:fillRect/>
            </a:stretch>
          </p:blipFill>
          <p:spPr>
            <a:xfrm>
              <a:off x="-1" y="-1"/>
              <a:ext cx="3623839" cy="2300714"/>
            </a:xfrm>
            <a:prstGeom prst="rect">
              <a:avLst/>
            </a:prstGeom>
            <a:effectLst/>
          </p:spPr>
        </p:pic>
      </p:grpSp>
      <p:grpSp>
        <p:nvGrpSpPr>
          <p:cNvPr id="167" name="fullsizeoutput_eae.jpeg"/>
          <p:cNvGrpSpPr/>
          <p:nvPr/>
        </p:nvGrpSpPr>
        <p:grpSpPr>
          <a:xfrm>
            <a:off x="8602113" y="7399310"/>
            <a:ext cx="3623839" cy="1704041"/>
            <a:chOff x="0" y="0"/>
            <a:chExt cx="3623837" cy="1704039"/>
          </a:xfrm>
        </p:grpSpPr>
        <p:pic>
          <p:nvPicPr>
            <p:cNvPr id="166" name="fullsizeoutput_eae.jpeg" descr="fullsizeoutput_eae.jpeg"/>
            <p:cNvPicPr>
              <a:picLocks/>
            </p:cNvPicPr>
            <p:nvPr/>
          </p:nvPicPr>
          <p:blipFill>
            <a:blip r:embed="rId7"/>
            <a:srcRect/>
            <a:stretch>
              <a:fillRect/>
            </a:stretch>
          </p:blipFill>
          <p:spPr>
            <a:xfrm>
              <a:off x="166703" y="165100"/>
              <a:ext cx="3290432" cy="1373840"/>
            </a:xfrm>
            <a:prstGeom prst="rect">
              <a:avLst/>
            </a:prstGeom>
            <a:ln>
              <a:noFill/>
            </a:ln>
            <a:effectLst/>
          </p:spPr>
        </p:pic>
        <p:pic>
          <p:nvPicPr>
            <p:cNvPr id="165" name="fullsizeoutput_eae.jpeg" descr="fullsizeoutput_eae.jpeg"/>
            <p:cNvPicPr>
              <a:picLocks/>
            </p:cNvPicPr>
            <p:nvPr/>
          </p:nvPicPr>
          <p:blipFill>
            <a:blip r:embed="rId8"/>
            <a:stretch>
              <a:fillRect/>
            </a:stretch>
          </p:blipFill>
          <p:spPr>
            <a:xfrm>
              <a:off x="0" y="0"/>
              <a:ext cx="3623838" cy="1704040"/>
            </a:xfrm>
            <a:prstGeom prst="rect">
              <a:avLst/>
            </a:prstGeom>
            <a:effectLst/>
          </p:spPr>
        </p:pic>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fullsizeoutput_eb0.jpeg" descr="fullsizeoutput_eb0.jpeg"/>
          <p:cNvPicPr>
            <a:picLocks noGrp="1"/>
          </p:cNvPicPr>
          <p:nvPr>
            <p:ph type="pic" idx="13"/>
          </p:nvPr>
        </p:nvPicPr>
        <p:blipFill>
          <a:blip r:embed="rId2"/>
          <a:stretch>
            <a:fillRect/>
          </a:stretch>
        </p:blipFill>
        <p:spPr>
          <a:xfrm>
            <a:off x="6578600" y="473819"/>
            <a:ext cx="2697587" cy="3258576"/>
          </a:xfrm>
          <a:prstGeom prst="rect">
            <a:avLst/>
          </a:prstGeom>
          <a:ln w="9525">
            <a:round/>
          </a:ln>
        </p:spPr>
      </p:pic>
      <p:sp>
        <p:nvSpPr>
          <p:cNvPr id="170" name="2000- Brewers across the state join forces and form Brewers of Indiana Guild (BIG) to provide a unifying voice for the small brewing industry in Indiana.  The guild’s initial focus was to advocate for positive legislation to help advance small brewers the state’s microbrewers.  Fundraising for the organization takes the form of beer festivals, including the Indiana Microbrewers Festival (summer) and Winterfest (winter). These events saw great numbers of people gathering to sample and celebrate the craft beer culture."/>
          <p:cNvSpPr txBox="1">
            <a:spLocks noGrp="1"/>
          </p:cNvSpPr>
          <p:nvPr>
            <p:ph type="body" sz="half" idx="1"/>
          </p:nvPr>
        </p:nvSpPr>
        <p:spPr>
          <a:xfrm>
            <a:off x="952500" y="655539"/>
            <a:ext cx="5334000" cy="8183662"/>
          </a:xfrm>
          <a:prstGeom prst="rect">
            <a:avLst/>
          </a:prstGeom>
        </p:spPr>
        <p:txBody>
          <a:bodyPr/>
          <a:lstStyle/>
          <a:p>
            <a:pPr algn="l" defTabSz="572516">
              <a:defRPr sz="2940" b="1"/>
            </a:pPr>
            <a:r>
              <a:rPr dirty="0"/>
              <a:t>2000- </a:t>
            </a:r>
            <a:r>
              <a:rPr b="0" i="1" dirty="0"/>
              <a:t>Brewers across the state join forces and form Brewers of Indiana Guild (BIG) to provide a unifying voice for the small brewing industry in Indiana.  The guild’s initial focus was to advocate for positive legislation to help advance the</a:t>
            </a:r>
            <a:r>
              <a:rPr lang="en-US" b="0" i="1" dirty="0"/>
              <a:t> interests of the</a:t>
            </a:r>
            <a:r>
              <a:rPr b="0" i="1" dirty="0"/>
              <a:t> state’s microbrewers.  Fundraising for the organization takes the form of beer festivals, including the Indiana Microbrewers Festival (summer) and Winterfest (winter). These events saw great numbers of people gathering to sample and celebrate the craft beer culture. </a:t>
            </a:r>
          </a:p>
        </p:txBody>
      </p:sp>
      <p:grpSp>
        <p:nvGrpSpPr>
          <p:cNvPr id="173" name="fullsizeoutput_eb1.jpeg"/>
          <p:cNvGrpSpPr/>
          <p:nvPr/>
        </p:nvGrpSpPr>
        <p:grpSpPr>
          <a:xfrm>
            <a:off x="9334684" y="3104098"/>
            <a:ext cx="2898341" cy="2978886"/>
            <a:chOff x="0" y="0"/>
            <a:chExt cx="2898340" cy="2978885"/>
          </a:xfrm>
        </p:grpSpPr>
        <p:pic>
          <p:nvPicPr>
            <p:cNvPr id="172" name="fullsizeoutput_eb1.jpeg" descr="fullsizeoutput_eb1.jpeg"/>
            <p:cNvPicPr>
              <a:picLocks/>
            </p:cNvPicPr>
            <p:nvPr/>
          </p:nvPicPr>
          <p:blipFill>
            <a:blip r:embed="rId3"/>
            <a:srcRect l="5283" t="4775" r="5283" b="4775"/>
            <a:stretch>
              <a:fillRect/>
            </a:stretch>
          </p:blipFill>
          <p:spPr>
            <a:xfrm>
              <a:off x="139700" y="165100"/>
              <a:ext cx="2618941" cy="2648686"/>
            </a:xfrm>
            <a:prstGeom prst="rect">
              <a:avLst/>
            </a:prstGeom>
            <a:ln>
              <a:noFill/>
            </a:ln>
            <a:effectLst/>
          </p:spPr>
        </p:pic>
        <p:pic>
          <p:nvPicPr>
            <p:cNvPr id="171" name="fullsizeoutput_eb1.jpeg" descr="fullsizeoutput_eb1.jpeg"/>
            <p:cNvPicPr>
              <a:picLocks/>
            </p:cNvPicPr>
            <p:nvPr/>
          </p:nvPicPr>
          <p:blipFill>
            <a:blip r:embed="rId4"/>
            <a:stretch>
              <a:fillRect/>
            </a:stretch>
          </p:blipFill>
          <p:spPr>
            <a:xfrm>
              <a:off x="0" y="0"/>
              <a:ext cx="2898341" cy="2978886"/>
            </a:xfrm>
            <a:prstGeom prst="rect">
              <a:avLst/>
            </a:prstGeom>
            <a:effectLst/>
          </p:spPr>
        </p:pic>
      </p:grpSp>
      <p:grpSp>
        <p:nvGrpSpPr>
          <p:cNvPr id="176" name="page_1_thumb_large.jpg"/>
          <p:cNvGrpSpPr/>
          <p:nvPr/>
        </p:nvGrpSpPr>
        <p:grpSpPr>
          <a:xfrm>
            <a:off x="6578600" y="5691173"/>
            <a:ext cx="2697587" cy="3258575"/>
            <a:chOff x="0" y="0"/>
            <a:chExt cx="2697586" cy="3258574"/>
          </a:xfrm>
        </p:grpSpPr>
        <p:pic>
          <p:nvPicPr>
            <p:cNvPr id="175" name="page_1_thumb_large.jpg" descr="page_1_thumb_large.jpg"/>
            <p:cNvPicPr>
              <a:picLocks/>
            </p:cNvPicPr>
            <p:nvPr/>
          </p:nvPicPr>
          <p:blipFill>
            <a:blip r:embed="rId5"/>
            <a:srcRect b="7293"/>
            <a:stretch>
              <a:fillRect/>
            </a:stretch>
          </p:blipFill>
          <p:spPr>
            <a:xfrm>
              <a:off x="139700" y="165100"/>
              <a:ext cx="2418187" cy="2928375"/>
            </a:xfrm>
            <a:prstGeom prst="rect">
              <a:avLst/>
            </a:prstGeom>
            <a:ln>
              <a:noFill/>
            </a:ln>
            <a:effectLst/>
          </p:spPr>
        </p:pic>
        <p:pic>
          <p:nvPicPr>
            <p:cNvPr id="174" name="page_1_thumb_large.jpg" descr="page_1_thumb_large.jpg"/>
            <p:cNvPicPr>
              <a:picLocks/>
            </p:cNvPicPr>
            <p:nvPr/>
          </p:nvPicPr>
          <p:blipFill>
            <a:blip r:embed="rId6"/>
            <a:stretch>
              <a:fillRect/>
            </a:stretch>
          </p:blipFill>
          <p:spPr>
            <a:xfrm>
              <a:off x="-1" y="-1"/>
              <a:ext cx="2697588" cy="3258576"/>
            </a:xfrm>
            <a:prstGeom prst="rect">
              <a:avLst/>
            </a:prstGeom>
            <a:effectLst/>
          </p:spPr>
        </p:pic>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fullsizeoutput_eb3.jpeg" descr="fullsizeoutput_eb3.jpeg"/>
          <p:cNvPicPr>
            <a:picLocks noGrp="1"/>
          </p:cNvPicPr>
          <p:nvPr>
            <p:ph type="pic" idx="13"/>
          </p:nvPr>
        </p:nvPicPr>
        <p:blipFill>
          <a:blip r:embed="rId2"/>
          <a:stretch>
            <a:fillRect/>
          </a:stretch>
        </p:blipFill>
        <p:spPr>
          <a:xfrm>
            <a:off x="6578600" y="473819"/>
            <a:ext cx="4348073" cy="2314291"/>
          </a:xfrm>
          <a:prstGeom prst="rect">
            <a:avLst/>
          </a:prstGeom>
          <a:ln w="9525">
            <a:round/>
          </a:ln>
        </p:spPr>
      </p:pic>
      <p:sp>
        <p:nvSpPr>
          <p:cNvPr id="179" name="2001 to 2008- Despite dire predictions from the media, small breweries continue to open across the state- albeit at a slow, but steady, rate.  Notable openings included:  Brugge (Indianapolis), Shoreline (Michigan City), Half Moon (Kokomo), New Albanian (New Albany) and Crown (Crown Point)."/>
          <p:cNvSpPr txBox="1">
            <a:spLocks noGrp="1"/>
          </p:cNvSpPr>
          <p:nvPr>
            <p:ph type="body" sz="half" idx="1"/>
          </p:nvPr>
        </p:nvSpPr>
        <p:spPr>
          <a:xfrm>
            <a:off x="786617" y="768350"/>
            <a:ext cx="5334001" cy="8216901"/>
          </a:xfrm>
          <a:prstGeom prst="rect">
            <a:avLst/>
          </a:prstGeom>
        </p:spPr>
        <p:txBody>
          <a:bodyPr/>
          <a:lstStyle/>
          <a:p>
            <a:pPr algn="l">
              <a:defRPr sz="3000" b="1"/>
            </a:pPr>
            <a:r>
              <a:rPr dirty="0"/>
              <a:t>2001 to 2008- </a:t>
            </a:r>
            <a:r>
              <a:rPr b="0" i="1" dirty="0"/>
              <a:t>Despite dire predictions from the media, small breweries continue to open across the state- albeit at a slow, but steady, rate.  Notable openings included:  Brugge (Indianapolis), Shoreline (Michigan City), Half Moon (Kokomo), New Albanian (New Albany) and Crown (Crown Point). </a:t>
            </a:r>
          </a:p>
        </p:txBody>
      </p:sp>
      <p:grpSp>
        <p:nvGrpSpPr>
          <p:cNvPr id="182" name="-lvRok9U_400x400.jpg"/>
          <p:cNvGrpSpPr/>
          <p:nvPr/>
        </p:nvGrpSpPr>
        <p:grpSpPr>
          <a:xfrm>
            <a:off x="8965336" y="2402712"/>
            <a:ext cx="3279863" cy="3298567"/>
            <a:chOff x="0" y="0"/>
            <a:chExt cx="3279862" cy="3298565"/>
          </a:xfrm>
        </p:grpSpPr>
        <p:pic>
          <p:nvPicPr>
            <p:cNvPr id="181" name="-lvRok9U_400x400.jpg" descr="-lvRok9U_400x400.jpg"/>
            <p:cNvPicPr>
              <a:picLocks/>
            </p:cNvPicPr>
            <p:nvPr/>
          </p:nvPicPr>
          <p:blipFill>
            <a:blip r:embed="rId3"/>
            <a:srcRect l="179" b="694"/>
            <a:stretch>
              <a:fillRect/>
            </a:stretch>
          </p:blipFill>
          <p:spPr>
            <a:xfrm>
              <a:off x="139699" y="185701"/>
              <a:ext cx="2963050" cy="2947765"/>
            </a:xfrm>
            <a:prstGeom prst="rect">
              <a:avLst/>
            </a:prstGeom>
            <a:ln>
              <a:noFill/>
            </a:ln>
            <a:effectLst/>
          </p:spPr>
        </p:pic>
        <p:pic>
          <p:nvPicPr>
            <p:cNvPr id="180" name="-lvRok9U_400x400.jpg" descr="-lvRok9U_400x400.jpg"/>
            <p:cNvPicPr>
              <a:picLocks/>
            </p:cNvPicPr>
            <p:nvPr/>
          </p:nvPicPr>
          <p:blipFill>
            <a:blip r:embed="rId4"/>
            <a:stretch>
              <a:fillRect/>
            </a:stretch>
          </p:blipFill>
          <p:spPr>
            <a:xfrm>
              <a:off x="-1" y="0"/>
              <a:ext cx="3279864" cy="3298566"/>
            </a:xfrm>
            <a:prstGeom prst="rect">
              <a:avLst/>
            </a:prstGeom>
            <a:effectLst/>
          </p:spPr>
        </p:pic>
      </p:grpSp>
      <p:grpSp>
        <p:nvGrpSpPr>
          <p:cNvPr id="185" name="fullsizeoutput_eb4.jpeg"/>
          <p:cNvGrpSpPr/>
          <p:nvPr/>
        </p:nvGrpSpPr>
        <p:grpSpPr>
          <a:xfrm>
            <a:off x="6587510" y="5382572"/>
            <a:ext cx="3279864" cy="3067297"/>
            <a:chOff x="0" y="0"/>
            <a:chExt cx="3279862" cy="3067296"/>
          </a:xfrm>
        </p:grpSpPr>
        <p:pic>
          <p:nvPicPr>
            <p:cNvPr id="184" name="fullsizeoutput_eb4.jpeg" descr="fullsizeoutput_eb4.jpeg"/>
            <p:cNvPicPr>
              <a:picLocks/>
            </p:cNvPicPr>
            <p:nvPr/>
          </p:nvPicPr>
          <p:blipFill>
            <a:blip r:embed="rId5"/>
            <a:srcRect t="1403" b="1403"/>
            <a:stretch>
              <a:fillRect/>
            </a:stretch>
          </p:blipFill>
          <p:spPr>
            <a:xfrm>
              <a:off x="176987" y="165099"/>
              <a:ext cx="2925888" cy="2737098"/>
            </a:xfrm>
            <a:prstGeom prst="rect">
              <a:avLst/>
            </a:prstGeom>
            <a:ln>
              <a:noFill/>
            </a:ln>
            <a:effectLst/>
          </p:spPr>
        </p:pic>
        <p:pic>
          <p:nvPicPr>
            <p:cNvPr id="183" name="fullsizeoutput_eb4.jpeg" descr="fullsizeoutput_eb4.jpeg"/>
            <p:cNvPicPr>
              <a:picLocks/>
            </p:cNvPicPr>
            <p:nvPr/>
          </p:nvPicPr>
          <p:blipFill>
            <a:blip r:embed="rId6"/>
            <a:stretch>
              <a:fillRect/>
            </a:stretch>
          </p:blipFill>
          <p:spPr>
            <a:xfrm>
              <a:off x="-1" y="0"/>
              <a:ext cx="3279864" cy="3067297"/>
            </a:xfrm>
            <a:prstGeom prst="rect">
              <a:avLst/>
            </a:prstGeom>
            <a:effectLst/>
          </p:spPr>
        </p:pic>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6869f169f98c7daf53e89fa345495bf6.jpg" descr="6869f169f98c7daf53e89fa345495bf6.jpg"/>
          <p:cNvPicPr>
            <a:picLocks noGrp="1"/>
          </p:cNvPicPr>
          <p:nvPr>
            <p:ph type="pic" idx="13"/>
          </p:nvPr>
        </p:nvPicPr>
        <p:blipFill>
          <a:blip r:embed="rId2"/>
          <a:stretch>
            <a:fillRect/>
          </a:stretch>
        </p:blipFill>
        <p:spPr>
          <a:xfrm>
            <a:off x="6578600" y="473819"/>
            <a:ext cx="3290269" cy="3339234"/>
          </a:xfrm>
          <a:prstGeom prst="rect">
            <a:avLst/>
          </a:prstGeom>
          <a:ln w="9525">
            <a:round/>
          </a:ln>
        </p:spPr>
      </p:pic>
      <p:sp>
        <p:nvSpPr>
          <p:cNvPr id="188" name="2009 to 2010- A new dawn in Indiana craft brewing begins as several new breweries open across the state, including:  Sun King (Indianapolis), People’s (Lafayette), Flat 12 (Indianapolis) and Bier (Indianapolis).  2010 also saw a seminal piece of legislation pass:  Sunday sales of carryout beer were allowed at the state’s small breweries for the first time since Prohibition.  This bill opened a new market for Indiana small brewers as even non-craft drinkers were drawn to their local brewers to take advantage of Sunday carryout sales."/>
          <p:cNvSpPr txBox="1">
            <a:spLocks noGrp="1"/>
          </p:cNvSpPr>
          <p:nvPr>
            <p:ph type="body" sz="half" idx="1"/>
          </p:nvPr>
        </p:nvSpPr>
        <p:spPr>
          <a:xfrm>
            <a:off x="952500" y="655539"/>
            <a:ext cx="5334000" cy="8183662"/>
          </a:xfrm>
          <a:prstGeom prst="rect">
            <a:avLst/>
          </a:prstGeom>
        </p:spPr>
        <p:txBody>
          <a:bodyPr/>
          <a:lstStyle/>
          <a:p>
            <a:pPr algn="l" defTabSz="560831">
              <a:defRPr sz="2880" b="1"/>
            </a:pPr>
            <a:r>
              <a:t>2009 to 2010- </a:t>
            </a:r>
            <a:r>
              <a:rPr b="0" i="1"/>
              <a:t>A new dawn in Indiana craft brewing begins as several new breweries open across the state, including:  Sun King (Indianapolis), People’s (Lafayette), Flat 12 (Indianapolis) and Bier (Indianapolis).  2010 also saw a seminal piece of legislation pass:  Sunday sales of carryout beer were allowed at the state’s small breweries for the first time since Prohibition.  This bill opened a new market for Indiana small brewers as even non-craft drinkers were drawn to their local brewers to take advantage of Sunday carryout sales.</a:t>
            </a:r>
          </a:p>
        </p:txBody>
      </p:sp>
      <p:grpSp>
        <p:nvGrpSpPr>
          <p:cNvPr id="191" name="Nj41sUCr_400x400.jpg"/>
          <p:cNvGrpSpPr/>
          <p:nvPr/>
        </p:nvGrpSpPr>
        <p:grpSpPr>
          <a:xfrm>
            <a:off x="9144072" y="3207146"/>
            <a:ext cx="3290269" cy="3339234"/>
            <a:chOff x="0" y="0"/>
            <a:chExt cx="3290268" cy="3339232"/>
          </a:xfrm>
        </p:grpSpPr>
        <p:pic>
          <p:nvPicPr>
            <p:cNvPr id="190" name="Nj41sUCr_400x400.jpg" descr="Nj41sUCr_400x400.jpg"/>
            <p:cNvPicPr>
              <a:picLocks/>
            </p:cNvPicPr>
            <p:nvPr/>
          </p:nvPicPr>
          <p:blipFill>
            <a:blip r:embed="rId3"/>
            <a:srcRect t="30" b="30"/>
            <a:stretch>
              <a:fillRect/>
            </a:stretch>
          </p:blipFill>
          <p:spPr>
            <a:xfrm>
              <a:off x="139700" y="165100"/>
              <a:ext cx="3010869" cy="3009033"/>
            </a:xfrm>
            <a:prstGeom prst="rect">
              <a:avLst/>
            </a:prstGeom>
            <a:ln>
              <a:noFill/>
            </a:ln>
            <a:effectLst/>
          </p:spPr>
        </p:pic>
        <p:pic>
          <p:nvPicPr>
            <p:cNvPr id="189" name="Nj41sUCr_400x400.jpg" descr="Nj41sUCr_400x400.jpg"/>
            <p:cNvPicPr>
              <a:picLocks/>
            </p:cNvPicPr>
            <p:nvPr/>
          </p:nvPicPr>
          <p:blipFill>
            <a:blip r:embed="rId4"/>
            <a:stretch>
              <a:fillRect/>
            </a:stretch>
          </p:blipFill>
          <p:spPr>
            <a:xfrm>
              <a:off x="-1" y="0"/>
              <a:ext cx="3290270" cy="3339233"/>
            </a:xfrm>
            <a:prstGeom prst="rect">
              <a:avLst/>
            </a:prstGeom>
            <a:effectLst/>
          </p:spPr>
        </p:pic>
      </p:grpSp>
      <p:grpSp>
        <p:nvGrpSpPr>
          <p:cNvPr id="194" name="fullsizeoutput_eb5.jpeg"/>
          <p:cNvGrpSpPr/>
          <p:nvPr/>
        </p:nvGrpSpPr>
        <p:grpSpPr>
          <a:xfrm>
            <a:off x="6611776" y="6635208"/>
            <a:ext cx="5888403" cy="2364165"/>
            <a:chOff x="0" y="0"/>
            <a:chExt cx="5888402" cy="2364164"/>
          </a:xfrm>
        </p:grpSpPr>
        <p:pic>
          <p:nvPicPr>
            <p:cNvPr id="193" name="fullsizeoutput_eb5.jpeg" descr="fullsizeoutput_eb5.jpeg"/>
            <p:cNvPicPr>
              <a:picLocks/>
            </p:cNvPicPr>
            <p:nvPr/>
          </p:nvPicPr>
          <p:blipFill>
            <a:blip r:embed="rId5"/>
            <a:srcRect l="208" r="208"/>
            <a:stretch>
              <a:fillRect/>
            </a:stretch>
          </p:blipFill>
          <p:spPr>
            <a:xfrm>
              <a:off x="139699" y="165100"/>
              <a:ext cx="5609004" cy="2033965"/>
            </a:xfrm>
            <a:prstGeom prst="rect">
              <a:avLst/>
            </a:prstGeom>
            <a:ln>
              <a:noFill/>
            </a:ln>
            <a:effectLst/>
          </p:spPr>
        </p:pic>
        <p:pic>
          <p:nvPicPr>
            <p:cNvPr id="192" name="fullsizeoutput_eb5.jpeg" descr="fullsizeoutput_eb5.jpeg"/>
            <p:cNvPicPr>
              <a:picLocks/>
            </p:cNvPicPr>
            <p:nvPr/>
          </p:nvPicPr>
          <p:blipFill>
            <a:blip r:embed="rId6"/>
            <a:stretch>
              <a:fillRect/>
            </a:stretch>
          </p:blipFill>
          <p:spPr>
            <a:xfrm>
              <a:off x="-1" y="0"/>
              <a:ext cx="5888404" cy="2364165"/>
            </a:xfrm>
            <a:prstGeom prst="rect">
              <a:avLst/>
            </a:prstGeom>
            <a:effectLst/>
          </p:spPr>
        </p:pic>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 name="tomtap_FB_400x400.jpg" descr="tomtap_FB_400x400.jpg"/>
          <p:cNvPicPr>
            <a:picLocks noGrp="1"/>
          </p:cNvPicPr>
          <p:nvPr>
            <p:ph type="pic" idx="13"/>
          </p:nvPr>
        </p:nvPicPr>
        <p:blipFill>
          <a:blip r:embed="rId2"/>
          <a:stretch>
            <a:fillRect/>
          </a:stretch>
        </p:blipFill>
        <p:spPr>
          <a:xfrm>
            <a:off x="7788076" y="755820"/>
            <a:ext cx="3194173" cy="3237307"/>
          </a:xfrm>
          <a:prstGeom prst="rect">
            <a:avLst/>
          </a:prstGeom>
          <a:ln w="9525">
            <a:round/>
          </a:ln>
        </p:spPr>
      </p:pic>
      <p:sp>
        <p:nvSpPr>
          <p:cNvPr id="197" name="2010- BIG works with Indianapolis City Market and the City of Indianapolis to open the Tomlinson Tap Room in November- a joint venture between the guild and Indianapolis City Market."/>
          <p:cNvSpPr txBox="1">
            <a:spLocks noGrp="1"/>
          </p:cNvSpPr>
          <p:nvPr>
            <p:ph type="body" sz="quarter" idx="1"/>
          </p:nvPr>
        </p:nvSpPr>
        <p:spPr>
          <a:xfrm>
            <a:off x="952500" y="655539"/>
            <a:ext cx="5334000" cy="4140665"/>
          </a:xfrm>
          <a:prstGeom prst="rect">
            <a:avLst/>
          </a:prstGeom>
        </p:spPr>
        <p:txBody>
          <a:bodyPr/>
          <a:lstStyle/>
          <a:p>
            <a:pPr algn="l">
              <a:defRPr sz="3000" b="1"/>
            </a:pPr>
            <a:r>
              <a:t>2010- </a:t>
            </a:r>
            <a:r>
              <a:rPr b="0" i="1"/>
              <a:t>BIG works with Indianapolis City Market and the City of Indianapolis to open the Tomlinson Tap Room in November- a joint venture between the guild and Indianapolis City Market.</a:t>
            </a:r>
          </a:p>
        </p:txBody>
      </p:sp>
      <p:sp>
        <p:nvSpPr>
          <p:cNvPr id="198" name="2011- BIG works with the legislature to allow carryout for  Tom Tap making it the first non-brewery in the state permitted to fill growlers."/>
          <p:cNvSpPr txBox="1"/>
          <p:nvPr/>
        </p:nvSpPr>
        <p:spPr>
          <a:xfrm>
            <a:off x="952500" y="4979366"/>
            <a:ext cx="5334001" cy="414066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algn="l">
              <a:defRPr sz="3000"/>
            </a:pPr>
            <a:r>
              <a:t>2011- </a:t>
            </a:r>
            <a:r>
              <a:rPr b="0" i="1"/>
              <a:t>BIG works with the legislature to allow carryout for  Tom Tap making it the first non-brewery in the state permitted to fill growlers.</a:t>
            </a:r>
          </a:p>
        </p:txBody>
      </p:sp>
      <p:grpSp>
        <p:nvGrpSpPr>
          <p:cNvPr id="201" name="58bdd0e638227.image.jpg"/>
          <p:cNvGrpSpPr/>
          <p:nvPr/>
        </p:nvGrpSpPr>
        <p:grpSpPr>
          <a:xfrm>
            <a:off x="7074263" y="5163145"/>
            <a:ext cx="4621799" cy="3237307"/>
            <a:chOff x="0" y="0"/>
            <a:chExt cx="4621798" cy="3237305"/>
          </a:xfrm>
        </p:grpSpPr>
        <p:pic>
          <p:nvPicPr>
            <p:cNvPr id="200" name="58bdd0e638227.image.jpg" descr="58bdd0e638227.image.jpg"/>
            <p:cNvPicPr>
              <a:picLocks/>
            </p:cNvPicPr>
            <p:nvPr/>
          </p:nvPicPr>
          <p:blipFill>
            <a:blip r:embed="rId3"/>
            <a:srcRect l="396" r="396"/>
            <a:stretch>
              <a:fillRect/>
            </a:stretch>
          </p:blipFill>
          <p:spPr>
            <a:xfrm>
              <a:off x="139700" y="165099"/>
              <a:ext cx="4342399" cy="2907108"/>
            </a:xfrm>
            <a:prstGeom prst="rect">
              <a:avLst/>
            </a:prstGeom>
            <a:ln>
              <a:noFill/>
            </a:ln>
            <a:effectLst/>
          </p:spPr>
        </p:pic>
        <p:pic>
          <p:nvPicPr>
            <p:cNvPr id="199" name="58bdd0e638227.image.jpg" descr="58bdd0e638227.image.jpg"/>
            <p:cNvPicPr>
              <a:picLocks/>
            </p:cNvPicPr>
            <p:nvPr/>
          </p:nvPicPr>
          <p:blipFill>
            <a:blip r:embed="rId4"/>
            <a:stretch>
              <a:fillRect/>
            </a:stretch>
          </p:blipFill>
          <p:spPr>
            <a:xfrm>
              <a:off x="-1" y="0"/>
              <a:ext cx="4621800" cy="3237306"/>
            </a:xfrm>
            <a:prstGeom prst="rect">
              <a:avLst/>
            </a:prstGeom>
            <a:effectLst/>
          </p:spPr>
        </p:pic>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 name="Brewery-Growth.jpg" descr="Brewery-Growth.jpg"/>
          <p:cNvPicPr>
            <a:picLocks noGrp="1"/>
          </p:cNvPicPr>
          <p:nvPr>
            <p:ph type="pic" idx="13"/>
          </p:nvPr>
        </p:nvPicPr>
        <p:blipFill>
          <a:blip r:embed="rId2"/>
          <a:stretch>
            <a:fillRect/>
          </a:stretch>
        </p:blipFill>
        <p:spPr>
          <a:xfrm>
            <a:off x="6578600" y="2621471"/>
            <a:ext cx="5613401" cy="4251797"/>
          </a:xfrm>
          <a:prstGeom prst="rect">
            <a:avLst/>
          </a:prstGeom>
          <a:ln w="9525">
            <a:solidFill>
              <a:srgbClr val="FFFFFF"/>
            </a:solidFill>
            <a:bevel/>
          </a:ln>
        </p:spPr>
      </p:pic>
      <p:sp>
        <p:nvSpPr>
          <p:cNvPr id="204" name="2011 to Present- A literal explosion of small brewery openings occurs across the state matching the national trend.  An elevated consumer interest in the unique variety and quality of locally produced beer has firmly established itself.  With this growth comes more recognition at the state legislature that craft breweries are having a considerable impact on Indiana’s economy.  Working in conjunction with BIG, the legislature passes several bills that further stimulate the craft brewing industry in Indiana."/>
          <p:cNvSpPr txBox="1">
            <a:spLocks noGrp="1"/>
          </p:cNvSpPr>
          <p:nvPr>
            <p:ph type="body" sz="half" idx="1"/>
          </p:nvPr>
        </p:nvSpPr>
        <p:spPr>
          <a:xfrm>
            <a:off x="939799" y="638919"/>
            <a:ext cx="5334001" cy="8216901"/>
          </a:xfrm>
          <a:prstGeom prst="rect">
            <a:avLst/>
          </a:prstGeom>
        </p:spPr>
        <p:txBody>
          <a:bodyPr>
            <a:normAutofit lnSpcReduction="10000"/>
          </a:bodyPr>
          <a:lstStyle/>
          <a:p>
            <a:pPr algn="l" defTabSz="578358">
              <a:defRPr sz="2970" b="1"/>
            </a:pPr>
            <a:r>
              <a:t>2011 to Present- </a:t>
            </a:r>
            <a:r>
              <a:rPr b="0" i="1"/>
              <a:t>A literal explosion of small brewery openings occurs across the state matching the national trend.  An elevated consumer interest in the unique variety and quality of locally produced beer has firmly established itself.  With this growth comes more recognition at the state legislature that craft breweries are having a considerable impact on Indiana’s economy.  Working in conjunction with BIG, the legislature passes several bills that further stimulate the craft brewing industry in Indiana.</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Indiana Craft Brewer Bills 2011 to Present"/>
          <p:cNvSpPr txBox="1">
            <a:spLocks noGrp="1"/>
          </p:cNvSpPr>
          <p:nvPr>
            <p:ph type="title"/>
          </p:nvPr>
        </p:nvSpPr>
        <p:spPr>
          <a:xfrm>
            <a:off x="952500" y="254000"/>
            <a:ext cx="11099800" cy="1218551"/>
          </a:xfrm>
          <a:prstGeom prst="rect">
            <a:avLst/>
          </a:prstGeom>
        </p:spPr>
        <p:txBody>
          <a:bodyPr/>
          <a:lstStyle>
            <a:lvl1pPr>
              <a:defRPr sz="4000" b="1">
                <a:latin typeface="Helvetica Neue"/>
                <a:ea typeface="Helvetica Neue"/>
                <a:cs typeface="Helvetica Neue"/>
                <a:sym typeface="Helvetica Neue"/>
              </a:defRPr>
            </a:lvl1pPr>
          </a:lstStyle>
          <a:p>
            <a:r>
              <a:t>Indiana Craft Brewer Bills 2011 to Present</a:t>
            </a:r>
          </a:p>
        </p:txBody>
      </p:sp>
      <p:sp>
        <p:nvSpPr>
          <p:cNvPr id="207" name="SB 211:  Tomlinson Tap Room is permitted to sell growlers for carryout…"/>
          <p:cNvSpPr txBox="1">
            <a:spLocks noGrp="1"/>
          </p:cNvSpPr>
          <p:nvPr>
            <p:ph type="body" idx="1"/>
          </p:nvPr>
        </p:nvSpPr>
        <p:spPr>
          <a:xfrm>
            <a:off x="952500" y="1565501"/>
            <a:ext cx="11099800" cy="7311799"/>
          </a:xfrm>
          <a:prstGeom prst="rect">
            <a:avLst/>
          </a:prstGeom>
        </p:spPr>
        <p:txBody>
          <a:bodyPr anchor="t"/>
          <a:lstStyle/>
          <a:p>
            <a:pPr>
              <a:defRPr sz="3000" i="1"/>
            </a:pPr>
            <a:r>
              <a:t>SB 211:  Tomlinson Tap Room is permitted to sell growlers for carryout</a:t>
            </a:r>
          </a:p>
          <a:p>
            <a:pPr>
              <a:defRPr sz="3000" i="1"/>
            </a:pPr>
            <a:r>
              <a:t>HB 1132:  Annual production limits increased from 20,000 to 30,000 barrels</a:t>
            </a:r>
          </a:p>
          <a:p>
            <a:pPr>
              <a:defRPr sz="3000" i="1"/>
            </a:pPr>
            <a:r>
              <a:t>HB 1293:  Allows Small Brewers to hold an Artisan Distillers permit</a:t>
            </a:r>
          </a:p>
          <a:p>
            <a:pPr>
              <a:defRPr sz="3000" i="1"/>
            </a:pPr>
            <a:r>
              <a:t>SB 339:  Allows for sale of Indiana beer at the Indiana State Fair</a:t>
            </a:r>
          </a:p>
          <a:p>
            <a:pPr>
              <a:defRPr sz="3000" i="1"/>
            </a:pPr>
            <a:r>
              <a:t>SB 297:  Annual production limits increased from 30,000 to 90,000 barrels.  Self distribution capped at 30,000 barrels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Indiana Craft Brewer Bills 2011 to Present"/>
          <p:cNvSpPr txBox="1">
            <a:spLocks noGrp="1"/>
          </p:cNvSpPr>
          <p:nvPr>
            <p:ph type="title"/>
          </p:nvPr>
        </p:nvSpPr>
        <p:spPr>
          <a:xfrm>
            <a:off x="952500" y="254000"/>
            <a:ext cx="11099800" cy="1251898"/>
          </a:xfrm>
          <a:prstGeom prst="rect">
            <a:avLst/>
          </a:prstGeom>
        </p:spPr>
        <p:txBody>
          <a:bodyPr/>
          <a:lstStyle>
            <a:lvl1pPr>
              <a:defRPr sz="4000" b="1">
                <a:latin typeface="Helvetica Neue"/>
                <a:ea typeface="Helvetica Neue"/>
                <a:cs typeface="Helvetica Neue"/>
                <a:sym typeface="Helvetica Neue"/>
              </a:defRPr>
            </a:lvl1pPr>
          </a:lstStyle>
          <a:p>
            <a:r>
              <a:t>Indiana Craft Brewer Bills 2011 to Present</a:t>
            </a:r>
          </a:p>
        </p:txBody>
      </p:sp>
      <p:sp>
        <p:nvSpPr>
          <p:cNvPr id="210" name="HB 1311:  Allows breweries with taprooms to fulfill food requirements by using adjacent restaurants or food trucks.  Also allows breweries 45 festival day permits to sell beer offsite at trade shows &amp; exhibitions and allows small brewers to store or condition beer in buildings that are not part of brewery premises that are owned or leased by the brewery owners…"/>
          <p:cNvSpPr txBox="1">
            <a:spLocks noGrp="1"/>
          </p:cNvSpPr>
          <p:nvPr>
            <p:ph type="body" idx="1"/>
          </p:nvPr>
        </p:nvSpPr>
        <p:spPr>
          <a:xfrm>
            <a:off x="952500" y="1546708"/>
            <a:ext cx="11099800" cy="7330592"/>
          </a:xfrm>
          <a:prstGeom prst="rect">
            <a:avLst/>
          </a:prstGeom>
        </p:spPr>
        <p:txBody>
          <a:bodyPr anchor="t"/>
          <a:lstStyle/>
          <a:p>
            <a:pPr>
              <a:defRPr sz="3100" i="1"/>
            </a:pPr>
            <a:r>
              <a:t>HB 1311:  Allows breweries with taprooms to fulfill food requirements by using adjacent restaurants or food trucks.  Also allows breweries 45 festival day permits to sell beer offsite at trade shows &amp; exhibitions and allows small brewers to store or condition beer in buildings that are not part of brewery premises that are owned or leased by the brewery owners</a:t>
            </a:r>
          </a:p>
          <a:p>
            <a:pPr>
              <a:defRPr sz="3100" i="1"/>
            </a:pPr>
            <a:r>
              <a:t>HB 1386:  Defeated bill by liquor store owners that sought to allow growler fills at any retail location</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2011 to Present- As of July 31, there were 207 permitted breweries in the state of Indiana with another 15 permit applications pending.  Indiana currently ranks 15th in the number of breweries, 19th in breweries per capita, and 19th in economic impact, coming in at a bit over $1.3 billion dollars annually.  Not too bad for an industry that didn’t exist until 30 years ago!"/>
          <p:cNvSpPr txBox="1">
            <a:spLocks noGrp="1"/>
          </p:cNvSpPr>
          <p:nvPr>
            <p:ph type="body" sz="half" idx="1"/>
          </p:nvPr>
        </p:nvSpPr>
        <p:spPr>
          <a:xfrm>
            <a:off x="952500" y="914400"/>
            <a:ext cx="5334000" cy="7924801"/>
          </a:xfrm>
          <a:prstGeom prst="rect">
            <a:avLst/>
          </a:prstGeom>
        </p:spPr>
        <p:txBody>
          <a:bodyPr/>
          <a:lstStyle/>
          <a:p>
            <a:pPr algn="l">
              <a:defRPr sz="3000"/>
            </a:pPr>
            <a:r>
              <a:rPr b="1" dirty="0"/>
              <a:t>2011 to Present-</a:t>
            </a:r>
            <a:r>
              <a:rPr dirty="0"/>
              <a:t> </a:t>
            </a:r>
            <a:r>
              <a:rPr i="1" dirty="0"/>
              <a:t>As of July 31, there were 2</a:t>
            </a:r>
            <a:r>
              <a:rPr lang="en-US" i="1" dirty="0"/>
              <a:t>1</a:t>
            </a:r>
            <a:r>
              <a:rPr i="1" dirty="0"/>
              <a:t>7 </a:t>
            </a:r>
            <a:r>
              <a:rPr lang="en-US" i="1" dirty="0"/>
              <a:t>active permits</a:t>
            </a:r>
            <a:r>
              <a:rPr i="1" dirty="0"/>
              <a:t> breweries in the state of Indiana with another </a:t>
            </a:r>
            <a:r>
              <a:rPr lang="en-US" i="1" dirty="0"/>
              <a:t>9</a:t>
            </a:r>
            <a:r>
              <a:rPr i="1" dirty="0"/>
              <a:t> permit applications pending.  Indiana currently ranks 1</a:t>
            </a:r>
            <a:r>
              <a:rPr lang="en-US" i="1" dirty="0"/>
              <a:t>6</a:t>
            </a:r>
            <a:r>
              <a:rPr i="1" dirty="0"/>
              <a:t>th in the number of breweries, </a:t>
            </a:r>
            <a:r>
              <a:rPr lang="en-US" i="1" dirty="0"/>
              <a:t>26</a:t>
            </a:r>
            <a:r>
              <a:rPr i="1" dirty="0"/>
              <a:t>th in breweries per capita, and 19th in economic impact, coming in at a bit over $1.</a:t>
            </a:r>
            <a:r>
              <a:rPr lang="en-US" i="1" dirty="0"/>
              <a:t>6</a:t>
            </a:r>
            <a:r>
              <a:rPr i="1" dirty="0"/>
              <a:t> billion dollars annually.  Not too bad for an industry that didn’t exist until 30 years ago!</a:t>
            </a:r>
          </a:p>
        </p:txBody>
      </p:sp>
      <p:sp>
        <p:nvSpPr>
          <p:cNvPr id="9" name="Picture Placeholder 8">
            <a:extLst>
              <a:ext uri="{FF2B5EF4-FFF2-40B4-BE49-F238E27FC236}">
                <a16:creationId xmlns:a16="http://schemas.microsoft.com/office/drawing/2014/main" id="{975C88B9-8861-5211-BEE8-4B80D31466D4}"/>
              </a:ext>
            </a:extLst>
          </p:cNvPr>
          <p:cNvSpPr>
            <a:spLocks noGrp="1"/>
          </p:cNvSpPr>
          <p:nvPr>
            <p:ph type="pic" idx="13"/>
          </p:nvPr>
        </p:nvSpPr>
        <p:spPr>
          <a:xfrm>
            <a:off x="15764102" y="-2401252"/>
            <a:ext cx="13525502" cy="9017002"/>
          </a:xfrm>
        </p:spPr>
      </p:sp>
      <p:pic>
        <p:nvPicPr>
          <p:cNvPr id="10" name="Picture 9">
            <a:extLst>
              <a:ext uri="{FF2B5EF4-FFF2-40B4-BE49-F238E27FC236}">
                <a16:creationId xmlns:a16="http://schemas.microsoft.com/office/drawing/2014/main" id="{19162F39-AE73-13B0-1EEF-079F58E288DC}"/>
              </a:ext>
            </a:extLst>
          </p:cNvPr>
          <p:cNvPicPr>
            <a:picLocks noChangeAspect="1"/>
          </p:cNvPicPr>
          <p:nvPr/>
        </p:nvPicPr>
        <p:blipFill rotWithShape="1">
          <a:blip r:embed="rId2"/>
          <a:srcRect/>
          <a:stretch/>
        </p:blipFill>
        <p:spPr>
          <a:xfrm>
            <a:off x="6502400" y="2218730"/>
            <a:ext cx="6143101" cy="3593134"/>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 name="LAF brew gold red black.jpg" descr="LAF brew gold red black.jpg"/>
          <p:cNvPicPr>
            <a:picLocks noGrp="1"/>
          </p:cNvPicPr>
          <p:nvPr>
            <p:ph type="pic" idx="13"/>
          </p:nvPr>
        </p:nvPicPr>
        <p:blipFill>
          <a:blip r:embed="rId2"/>
          <a:stretch>
            <a:fillRect/>
          </a:stretch>
        </p:blipFill>
        <p:spPr>
          <a:xfrm>
            <a:off x="6486536" y="384766"/>
            <a:ext cx="2412916" cy="2432304"/>
          </a:xfrm>
          <a:prstGeom prst="rect">
            <a:avLst/>
          </a:prstGeom>
          <a:ln w="9525">
            <a:round/>
          </a:ln>
        </p:spPr>
      </p:pic>
      <p:sp>
        <p:nvSpPr>
          <p:cNvPr id="216" name="2011 to Present- The Greater Lafayette area currently has 5 operating craft breweries with a 6th slated to open this fall.…"/>
          <p:cNvSpPr txBox="1">
            <a:spLocks noGrp="1"/>
          </p:cNvSpPr>
          <p:nvPr>
            <p:ph type="body" sz="quarter" idx="1"/>
          </p:nvPr>
        </p:nvSpPr>
        <p:spPr>
          <a:xfrm>
            <a:off x="952500" y="655539"/>
            <a:ext cx="5334000" cy="4151114"/>
          </a:xfrm>
          <a:prstGeom prst="rect">
            <a:avLst/>
          </a:prstGeom>
        </p:spPr>
        <p:txBody>
          <a:bodyPr>
            <a:normAutofit lnSpcReduction="10000"/>
          </a:bodyPr>
          <a:lstStyle/>
          <a:p>
            <a:pPr algn="l">
              <a:defRPr sz="3000"/>
            </a:pPr>
            <a:r>
              <a:rPr b="1" dirty="0"/>
              <a:t>2011 to Present-</a:t>
            </a:r>
            <a:r>
              <a:rPr dirty="0"/>
              <a:t> </a:t>
            </a:r>
            <a:r>
              <a:rPr i="1" dirty="0"/>
              <a:t>The Greater</a:t>
            </a:r>
            <a:r>
              <a:rPr dirty="0"/>
              <a:t> </a:t>
            </a:r>
            <a:r>
              <a:rPr i="1" dirty="0"/>
              <a:t>Lafayette area currently has </a:t>
            </a:r>
            <a:r>
              <a:rPr lang="en-US" i="1" dirty="0"/>
              <a:t>7</a:t>
            </a:r>
            <a:r>
              <a:rPr i="1" dirty="0"/>
              <a:t> operating craft breweries</a:t>
            </a:r>
            <a:r>
              <a:rPr lang="en-US" i="1" dirty="0"/>
              <a:t>, and several more within a short drive</a:t>
            </a:r>
            <a:r>
              <a:rPr i="1" dirty="0"/>
              <a:t>.</a:t>
            </a:r>
          </a:p>
          <a:p>
            <a:pPr algn="l">
              <a:defRPr sz="3000"/>
            </a:pPr>
            <a:endParaRPr i="1" dirty="0"/>
          </a:p>
          <a:p>
            <a:pPr algn="l">
              <a:defRPr sz="3000"/>
            </a:pPr>
            <a:r>
              <a:rPr i="1" dirty="0"/>
              <a:t>Thanks for supporting your local, independent craft breweries!</a:t>
            </a:r>
          </a:p>
        </p:txBody>
      </p:sp>
      <p:grpSp>
        <p:nvGrpSpPr>
          <p:cNvPr id="219" name="Nj41sUCr_400x400.jpg"/>
          <p:cNvGrpSpPr/>
          <p:nvPr/>
        </p:nvGrpSpPr>
        <p:grpSpPr>
          <a:xfrm>
            <a:off x="9306302" y="407410"/>
            <a:ext cx="2330593" cy="2430753"/>
            <a:chOff x="0" y="0"/>
            <a:chExt cx="2269884" cy="2367434"/>
          </a:xfrm>
        </p:grpSpPr>
        <p:pic>
          <p:nvPicPr>
            <p:cNvPr id="218" name="Nj41sUCr_400x400.jpg" descr="Nj41sUCr_400x400.jpg"/>
            <p:cNvPicPr>
              <a:picLocks/>
            </p:cNvPicPr>
            <p:nvPr/>
          </p:nvPicPr>
          <p:blipFill>
            <a:blip r:embed="rId3"/>
            <a:srcRect l="1147" r="1147"/>
            <a:stretch>
              <a:fillRect/>
            </a:stretch>
          </p:blipFill>
          <p:spPr>
            <a:xfrm>
              <a:off x="139700" y="165099"/>
              <a:ext cx="1990485" cy="2037236"/>
            </a:xfrm>
            <a:prstGeom prst="rect">
              <a:avLst/>
            </a:prstGeom>
            <a:ln>
              <a:noFill/>
            </a:ln>
            <a:effectLst/>
          </p:spPr>
        </p:pic>
        <p:pic>
          <p:nvPicPr>
            <p:cNvPr id="217" name="Nj41sUCr_400x400.jpg" descr="Nj41sUCr_400x400.jpg"/>
            <p:cNvPicPr>
              <a:picLocks/>
            </p:cNvPicPr>
            <p:nvPr/>
          </p:nvPicPr>
          <p:blipFill>
            <a:blip r:embed="rId4"/>
            <a:stretch>
              <a:fillRect/>
            </a:stretch>
          </p:blipFill>
          <p:spPr>
            <a:xfrm>
              <a:off x="0" y="0"/>
              <a:ext cx="2269885" cy="2367435"/>
            </a:xfrm>
            <a:prstGeom prst="rect">
              <a:avLst/>
            </a:prstGeom>
            <a:effectLst/>
          </p:spPr>
        </p:pic>
      </p:grpSp>
      <p:grpSp>
        <p:nvGrpSpPr>
          <p:cNvPr id="222" name="8FPFIGA-.jpg"/>
          <p:cNvGrpSpPr/>
          <p:nvPr/>
        </p:nvGrpSpPr>
        <p:grpSpPr>
          <a:xfrm>
            <a:off x="6474853" y="2701654"/>
            <a:ext cx="2436282" cy="2459032"/>
            <a:chOff x="0" y="0"/>
            <a:chExt cx="2436281" cy="2459031"/>
          </a:xfrm>
        </p:grpSpPr>
        <p:pic>
          <p:nvPicPr>
            <p:cNvPr id="221" name="8FPFIGA-.jpg" descr="8FPFIGA-.jpg"/>
            <p:cNvPicPr>
              <a:picLocks/>
            </p:cNvPicPr>
            <p:nvPr/>
          </p:nvPicPr>
          <p:blipFill>
            <a:blip r:embed="rId5"/>
            <a:srcRect/>
            <a:stretch>
              <a:fillRect/>
            </a:stretch>
          </p:blipFill>
          <p:spPr>
            <a:xfrm>
              <a:off x="161054" y="172429"/>
              <a:ext cx="2114174" cy="2114174"/>
            </a:xfrm>
            <a:prstGeom prst="rect">
              <a:avLst/>
            </a:prstGeom>
            <a:ln>
              <a:noFill/>
            </a:ln>
            <a:effectLst/>
          </p:spPr>
        </p:pic>
        <p:pic>
          <p:nvPicPr>
            <p:cNvPr id="220" name="8FPFIGA-.jpg" descr="8FPFIGA-.jpg"/>
            <p:cNvPicPr>
              <a:picLocks/>
            </p:cNvPicPr>
            <p:nvPr/>
          </p:nvPicPr>
          <p:blipFill>
            <a:blip r:embed="rId6"/>
            <a:stretch>
              <a:fillRect/>
            </a:stretch>
          </p:blipFill>
          <p:spPr>
            <a:xfrm>
              <a:off x="0" y="0"/>
              <a:ext cx="2436282" cy="2459032"/>
            </a:xfrm>
            <a:prstGeom prst="rect">
              <a:avLst/>
            </a:prstGeom>
            <a:effectLst/>
          </p:spPr>
        </p:pic>
      </p:grpSp>
      <p:grpSp>
        <p:nvGrpSpPr>
          <p:cNvPr id="225" name="23518866_306744896498085_2814189331517111568_n.jpg"/>
          <p:cNvGrpSpPr/>
          <p:nvPr/>
        </p:nvGrpSpPr>
        <p:grpSpPr>
          <a:xfrm>
            <a:off x="9296561" y="2731096"/>
            <a:ext cx="2340334" cy="2440913"/>
            <a:chOff x="0" y="0"/>
            <a:chExt cx="2269884" cy="2367434"/>
          </a:xfrm>
        </p:grpSpPr>
        <p:pic>
          <p:nvPicPr>
            <p:cNvPr id="224" name="23518866_306744896498085_2814189331517111568_n.jpg" descr="23518866_306744896498085_2814189331517111568_n.jpg"/>
            <p:cNvPicPr>
              <a:picLocks/>
            </p:cNvPicPr>
            <p:nvPr/>
          </p:nvPicPr>
          <p:blipFill>
            <a:blip r:embed="rId7"/>
            <a:srcRect l="1147" r="1147"/>
            <a:stretch>
              <a:fillRect/>
            </a:stretch>
          </p:blipFill>
          <p:spPr>
            <a:xfrm>
              <a:off x="139700" y="165099"/>
              <a:ext cx="1990485" cy="2037236"/>
            </a:xfrm>
            <a:prstGeom prst="rect">
              <a:avLst/>
            </a:prstGeom>
            <a:ln>
              <a:noFill/>
            </a:ln>
            <a:effectLst/>
          </p:spPr>
        </p:pic>
        <p:pic>
          <p:nvPicPr>
            <p:cNvPr id="223" name="23518866_306744896498085_2814189331517111568_n.jpg" descr="23518866_306744896498085_2814189331517111568_n.jpg"/>
            <p:cNvPicPr>
              <a:picLocks/>
            </p:cNvPicPr>
            <p:nvPr/>
          </p:nvPicPr>
          <p:blipFill>
            <a:blip r:embed="rId4"/>
            <a:stretch>
              <a:fillRect/>
            </a:stretch>
          </p:blipFill>
          <p:spPr>
            <a:xfrm>
              <a:off x="0" y="0"/>
              <a:ext cx="2269885" cy="2367435"/>
            </a:xfrm>
            <a:prstGeom prst="rect">
              <a:avLst/>
            </a:prstGeom>
            <a:effectLst/>
          </p:spPr>
        </p:pic>
      </p:grpSp>
      <p:grpSp>
        <p:nvGrpSpPr>
          <p:cNvPr id="228" name="fullsizeoutput_eb8.jpeg"/>
          <p:cNvGrpSpPr/>
          <p:nvPr/>
        </p:nvGrpSpPr>
        <p:grpSpPr>
          <a:xfrm>
            <a:off x="6558051" y="5064942"/>
            <a:ext cx="2269886" cy="2367436"/>
            <a:chOff x="0" y="0"/>
            <a:chExt cx="2269884" cy="2367434"/>
          </a:xfrm>
        </p:grpSpPr>
        <p:pic>
          <p:nvPicPr>
            <p:cNvPr id="227" name="fullsizeoutput_eb8.jpeg" descr="fullsizeoutput_eb8.jpeg"/>
            <p:cNvPicPr>
              <a:picLocks/>
            </p:cNvPicPr>
            <p:nvPr/>
          </p:nvPicPr>
          <p:blipFill>
            <a:blip r:embed="rId8"/>
            <a:srcRect l="1147" r="1147"/>
            <a:stretch>
              <a:fillRect/>
            </a:stretch>
          </p:blipFill>
          <p:spPr>
            <a:xfrm>
              <a:off x="139700" y="165099"/>
              <a:ext cx="1990485" cy="2037236"/>
            </a:xfrm>
            <a:prstGeom prst="rect">
              <a:avLst/>
            </a:prstGeom>
            <a:ln>
              <a:noFill/>
            </a:ln>
            <a:effectLst/>
          </p:spPr>
        </p:pic>
        <p:pic>
          <p:nvPicPr>
            <p:cNvPr id="226" name="fullsizeoutput_eb8.jpeg" descr="fullsizeoutput_eb8.jpeg"/>
            <p:cNvPicPr>
              <a:picLocks/>
            </p:cNvPicPr>
            <p:nvPr/>
          </p:nvPicPr>
          <p:blipFill>
            <a:blip r:embed="rId4"/>
            <a:stretch>
              <a:fillRect/>
            </a:stretch>
          </p:blipFill>
          <p:spPr>
            <a:xfrm>
              <a:off x="0" y="0"/>
              <a:ext cx="2269885" cy="2367435"/>
            </a:xfrm>
            <a:prstGeom prst="rect">
              <a:avLst/>
            </a:prstGeom>
            <a:effectLst/>
          </p:spPr>
        </p:pic>
      </p:grpSp>
      <p:grpSp>
        <p:nvGrpSpPr>
          <p:cNvPr id="231" name="fullsizeoutput_eb7.jpeg"/>
          <p:cNvGrpSpPr/>
          <p:nvPr/>
        </p:nvGrpSpPr>
        <p:grpSpPr>
          <a:xfrm>
            <a:off x="9367009" y="5064942"/>
            <a:ext cx="2269885" cy="2367436"/>
            <a:chOff x="0" y="0"/>
            <a:chExt cx="2269884" cy="2367434"/>
          </a:xfrm>
        </p:grpSpPr>
        <p:pic>
          <p:nvPicPr>
            <p:cNvPr id="230" name="fullsizeoutput_eb7.jpeg" descr="fullsizeoutput_eb7.jpeg"/>
            <p:cNvPicPr>
              <a:picLocks/>
            </p:cNvPicPr>
            <p:nvPr/>
          </p:nvPicPr>
          <p:blipFill>
            <a:blip r:embed="rId9"/>
            <a:srcRect l="1147" r="1147"/>
            <a:stretch>
              <a:fillRect/>
            </a:stretch>
          </p:blipFill>
          <p:spPr>
            <a:xfrm>
              <a:off x="139700" y="165099"/>
              <a:ext cx="1990485" cy="2037236"/>
            </a:xfrm>
            <a:prstGeom prst="rect">
              <a:avLst/>
            </a:prstGeom>
            <a:ln>
              <a:noFill/>
            </a:ln>
            <a:effectLst/>
          </p:spPr>
        </p:pic>
        <p:pic>
          <p:nvPicPr>
            <p:cNvPr id="229" name="fullsizeoutput_eb7.jpeg" descr="fullsizeoutput_eb7.jpeg"/>
            <p:cNvPicPr>
              <a:picLocks/>
            </p:cNvPicPr>
            <p:nvPr/>
          </p:nvPicPr>
          <p:blipFill>
            <a:blip r:embed="rId4"/>
            <a:stretch>
              <a:fillRect/>
            </a:stretch>
          </p:blipFill>
          <p:spPr>
            <a:xfrm>
              <a:off x="0" y="0"/>
              <a:ext cx="2269885" cy="2367435"/>
            </a:xfrm>
            <a:prstGeom prst="rect">
              <a:avLst/>
            </a:prstGeom>
            <a:effectLst/>
          </p:spPr>
        </p:pic>
      </p:grpSp>
      <p:sp>
        <p:nvSpPr>
          <p:cNvPr id="232" name="RESPECT BEER- PLEASE DRINK RESPONSIBLY!"/>
          <p:cNvSpPr txBox="1"/>
          <p:nvPr/>
        </p:nvSpPr>
        <p:spPr>
          <a:xfrm>
            <a:off x="939800" y="7432378"/>
            <a:ext cx="5334000" cy="156527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defRPr i="1"/>
            </a:lvl1pPr>
          </a:lstStyle>
          <a:p>
            <a:r>
              <a:t>RESPECT BEER- PLEASE DRINK RESPONSIBLY!</a:t>
            </a:r>
          </a:p>
        </p:txBody>
      </p:sp>
      <p:pic>
        <p:nvPicPr>
          <p:cNvPr id="3" name="Picture 2" descr="A picture containing text&#10;&#10;Description automatically generated">
            <a:extLst>
              <a:ext uri="{FF2B5EF4-FFF2-40B4-BE49-F238E27FC236}">
                <a16:creationId xmlns:a16="http://schemas.microsoft.com/office/drawing/2014/main" id="{710A731D-9591-0B66-B775-8C5F27FF7DD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87477" y="7432378"/>
            <a:ext cx="2249424" cy="2249424"/>
          </a:xfrm>
          <a:prstGeom prst="rect">
            <a:avLst/>
          </a:prstGeom>
        </p:spPr>
      </p:pic>
    </p:spTree>
  </p:cSld>
  <p:clrMapOvr>
    <a:masterClrMapping/>
  </p:clrMapOvr>
  <p:transition spd="med"/>
</p:sld>
</file>

<file path=ppt/theme/theme1.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244</TotalTime>
  <Words>1234</Words>
  <Application>Microsoft Macintosh PowerPoint</Application>
  <PresentationFormat>Custom</PresentationFormat>
  <Paragraphs>31</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Helvetica Neue</vt:lpstr>
      <vt:lpstr>Helvetica Neue Light</vt:lpstr>
      <vt:lpstr>Helvetica Neue Medium</vt:lpstr>
      <vt:lpstr>Black</vt:lpstr>
      <vt:lpstr>The Rise of Craft Brewing in Indiana</vt:lpstr>
      <vt:lpstr>1978- The US Congress passes legislation legalizing home brewing.  It allow each adult member of a household to produce up to 100 gallons of beer annually for personal consumption</vt:lpstr>
      <vt:lpstr>1988- From a high of over 200 breweries at the turn of the 20th century, only two commercial breweries remain in the state:  Falstaff/General Brewing in Ft Wayne and Evansville Brewing in Evansville.  Though owned &amp; operated by large brewing entities, both would close by the end of 1997</vt:lpstr>
      <vt:lpstr>1989- Taking a name from Indianapolis brewing history, Indianapolis Brewing Company opens its doors to be come the first modern “micro brewery” in the state.  The 20 bbl brewery operated strictly as a production facility.  At the time, Indiana law prohibited breweries from serving their own product by the glass or holding a separate retail permit.  The ownership at IBC was kind enough to open their doors to the home brewing community for tours and meetings.</vt:lpstr>
      <vt:lpstr>1990- Broad Ripple Brewpub and Broad Ripple Brewing Company open simultaneously in adjacent locations in Broad Ripple Village, Indianapolis.  Though viewed by the public as simply the Broad Ripple Brewpub, they had to operate as two separate entities.  John Hill owned the brewery while his wife, Nancy, owned the brewpub.  With this creative approach, the Hills received permission from the Alcohol Tobacco Commission to provide for bulk transfer from the brewery into tanks in the restaurant.  This set the stage for future legislation for Indiana’s small brewers.</vt:lpstr>
      <vt:lpstr>1992- Following a plan similar to the Hills, Tom Schmidt and partners open Mishawaka Brewing Company and their adjacent brewpub.  Again, the ATC approves a bulk transfer situation from the brewery to the restaurant.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Indiana Craft Brewer Bills 2011 to Present</vt:lpstr>
      <vt:lpstr>Indiana Craft Brewer Bills 2011 to Present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Rise of Craft Brewing in Indiana</dc:title>
  <cp:lastModifiedBy>Greg Emig</cp:lastModifiedBy>
  <cp:revision>7</cp:revision>
  <dcterms:modified xsi:type="dcterms:W3CDTF">2022-12-06T22:01:53Z</dcterms:modified>
</cp:coreProperties>
</file>